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3" r:id="rId4"/>
  </p:sldMasterIdLst>
  <p:notesMasterIdLst>
    <p:notesMasterId r:id="rId29"/>
  </p:notesMasterIdLst>
  <p:handoutMasterIdLst>
    <p:handoutMasterId r:id="rId30"/>
  </p:handoutMasterIdLst>
  <p:sldIdLst>
    <p:sldId id="308" r:id="rId5"/>
    <p:sldId id="320" r:id="rId6"/>
    <p:sldId id="309" r:id="rId7"/>
    <p:sldId id="867" r:id="rId8"/>
    <p:sldId id="858" r:id="rId9"/>
    <p:sldId id="854" r:id="rId10"/>
    <p:sldId id="857" r:id="rId11"/>
    <p:sldId id="267" r:id="rId12"/>
    <p:sldId id="283" r:id="rId13"/>
    <p:sldId id="298" r:id="rId14"/>
    <p:sldId id="860" r:id="rId15"/>
    <p:sldId id="861" r:id="rId16"/>
    <p:sldId id="862" r:id="rId17"/>
    <p:sldId id="863" r:id="rId18"/>
    <p:sldId id="871" r:id="rId19"/>
    <p:sldId id="864" r:id="rId20"/>
    <p:sldId id="865" r:id="rId21"/>
    <p:sldId id="868" r:id="rId22"/>
    <p:sldId id="873" r:id="rId23"/>
    <p:sldId id="297" r:id="rId24"/>
    <p:sldId id="869" r:id="rId25"/>
    <p:sldId id="872" r:id="rId26"/>
    <p:sldId id="870" r:id="rId27"/>
    <p:sldId id="856" r:id="rId28"/>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43DF"/>
    <a:srgbClr val="D2D2D2"/>
    <a:srgbClr val="D9D9D9"/>
    <a:srgbClr val="7FCC27"/>
    <a:srgbClr val="FFFFFF"/>
    <a:srgbClr val="231F20"/>
    <a:srgbClr val="151628"/>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1699" autoAdjust="0"/>
  </p:normalViewPr>
  <p:slideViewPr>
    <p:cSldViewPr snapToGrid="0">
      <p:cViewPr varScale="1">
        <p:scale>
          <a:sx n="85" d="100"/>
          <a:sy n="85" d="100"/>
        </p:scale>
        <p:origin x="194" y="57"/>
      </p:cViewPr>
      <p:guideLst/>
    </p:cSldViewPr>
  </p:slideViewPr>
  <p:notesTextViewPr>
    <p:cViewPr>
      <p:scale>
        <a:sx n="1" d="1"/>
        <a:sy n="1" d="1"/>
      </p:scale>
      <p:origin x="0" y="0"/>
    </p:cViewPr>
  </p:notesTextViewPr>
  <p:notesViewPr>
    <p:cSldViewPr snapToGrid="0">
      <p:cViewPr varScale="1">
        <p:scale>
          <a:sx n="80" d="100"/>
          <a:sy n="80" d="100"/>
        </p:scale>
        <p:origin x="3804"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th Massi" userId="478c1bcf29534cd8" providerId="LiveId" clId="{6DCE3A5A-72E8-4A46-9B4E-D15306F7F347}"/>
    <pc:docChg chg="undo custSel addSld delSld modSld sldOrd delMainMaster delSection modSection">
      <pc:chgData name="Beth Massi" userId="478c1bcf29534cd8" providerId="LiveId" clId="{6DCE3A5A-72E8-4A46-9B4E-D15306F7F347}" dt="2018-03-20T21:59:48.991" v="801" actId="20577"/>
      <pc:docMkLst>
        <pc:docMk/>
      </pc:docMkLst>
      <pc:sldChg chg="del">
        <pc:chgData name="Beth Massi" userId="478c1bcf29534cd8" providerId="LiveId" clId="{6DCE3A5A-72E8-4A46-9B4E-D15306F7F347}" dt="2018-03-20T21:24:01.388" v="28" actId="2696"/>
        <pc:sldMkLst>
          <pc:docMk/>
          <pc:sldMk cId="2225891766" sldId="260"/>
        </pc:sldMkLst>
      </pc:sldChg>
      <pc:sldChg chg="del">
        <pc:chgData name="Beth Massi" userId="478c1bcf29534cd8" providerId="LiveId" clId="{6DCE3A5A-72E8-4A46-9B4E-D15306F7F347}" dt="2018-03-20T21:23:49.038" v="14" actId="2696"/>
        <pc:sldMkLst>
          <pc:docMk/>
          <pc:sldMk cId="2641835760" sldId="263"/>
        </pc:sldMkLst>
      </pc:sldChg>
      <pc:sldChg chg="modNotesTx">
        <pc:chgData name="Beth Massi" userId="478c1bcf29534cd8" providerId="LiveId" clId="{6DCE3A5A-72E8-4A46-9B4E-D15306F7F347}" dt="2018-03-20T21:28:14.050" v="123" actId="6549"/>
        <pc:sldMkLst>
          <pc:docMk/>
          <pc:sldMk cId="410871248" sldId="267"/>
        </pc:sldMkLst>
      </pc:sldChg>
      <pc:sldChg chg="modSp add del setBg modAnim">
        <pc:chgData name="Beth Massi" userId="478c1bcf29534cd8" providerId="LiveId" clId="{6DCE3A5A-72E8-4A46-9B4E-D15306F7F347}" dt="2018-03-20T21:41:34.991" v="348" actId="20577"/>
        <pc:sldMkLst>
          <pc:docMk/>
          <pc:sldMk cId="3806715318" sldId="268"/>
        </pc:sldMkLst>
        <pc:spChg chg="mod">
          <ac:chgData name="Beth Massi" userId="478c1bcf29534cd8" providerId="LiveId" clId="{6DCE3A5A-72E8-4A46-9B4E-D15306F7F347}" dt="2018-03-20T21:40:27.697" v="342" actId="6549"/>
          <ac:spMkLst>
            <pc:docMk/>
            <pc:sldMk cId="3806715318" sldId="268"/>
            <ac:spMk id="2" creationId="{00000000-0000-0000-0000-000000000000}"/>
          </ac:spMkLst>
        </pc:spChg>
        <pc:spChg chg="mod">
          <ac:chgData name="Beth Massi" userId="478c1bcf29534cd8" providerId="LiveId" clId="{6DCE3A5A-72E8-4A46-9B4E-D15306F7F347}" dt="2018-03-20T21:40:45.826" v="343" actId="1076"/>
          <ac:spMkLst>
            <pc:docMk/>
            <pc:sldMk cId="3806715318" sldId="268"/>
            <ac:spMk id="6" creationId="{00000000-0000-0000-0000-000000000000}"/>
          </ac:spMkLst>
        </pc:spChg>
        <pc:picChg chg="mod">
          <ac:chgData name="Beth Massi" userId="478c1bcf29534cd8" providerId="LiveId" clId="{6DCE3A5A-72E8-4A46-9B4E-D15306F7F347}" dt="2018-03-20T21:40:06.722" v="339" actId="1076"/>
          <ac:picMkLst>
            <pc:docMk/>
            <pc:sldMk cId="3806715318" sldId="268"/>
            <ac:picMk id="4" creationId="{00000000-0000-0000-0000-000000000000}"/>
          </ac:picMkLst>
        </pc:picChg>
      </pc:sldChg>
      <pc:sldChg chg="del">
        <pc:chgData name="Beth Massi" userId="478c1bcf29534cd8" providerId="LiveId" clId="{6DCE3A5A-72E8-4A46-9B4E-D15306F7F347}" dt="2018-03-20T21:23:35.198" v="3" actId="2696"/>
        <pc:sldMkLst>
          <pc:docMk/>
          <pc:sldMk cId="889177076" sldId="278"/>
        </pc:sldMkLst>
      </pc:sldChg>
      <pc:sldChg chg="modSp modNotesTx">
        <pc:chgData name="Beth Massi" userId="478c1bcf29534cd8" providerId="LiveId" clId="{6DCE3A5A-72E8-4A46-9B4E-D15306F7F347}" dt="2018-03-20T21:49:32.287" v="397" actId="14100"/>
        <pc:sldMkLst>
          <pc:docMk/>
          <pc:sldMk cId="49448156" sldId="279"/>
        </pc:sldMkLst>
        <pc:spChg chg="mod">
          <ac:chgData name="Beth Massi" userId="478c1bcf29534cd8" providerId="LiveId" clId="{6DCE3A5A-72E8-4A46-9B4E-D15306F7F347}" dt="2018-03-20T21:48:53.743" v="389" actId="1076"/>
          <ac:spMkLst>
            <pc:docMk/>
            <pc:sldMk cId="49448156" sldId="279"/>
            <ac:spMk id="4" creationId="{00000000-0000-0000-0000-000000000000}"/>
          </ac:spMkLst>
        </pc:spChg>
        <pc:spChg chg="mod">
          <ac:chgData name="Beth Massi" userId="478c1bcf29534cd8" providerId="LiveId" clId="{6DCE3A5A-72E8-4A46-9B4E-D15306F7F347}" dt="2018-03-20T21:48:44.134" v="388" actId="14100"/>
          <ac:spMkLst>
            <pc:docMk/>
            <pc:sldMk cId="49448156" sldId="279"/>
            <ac:spMk id="10" creationId="{00000000-0000-0000-0000-000000000000}"/>
          </ac:spMkLst>
        </pc:spChg>
        <pc:spChg chg="mod">
          <ac:chgData name="Beth Massi" userId="478c1bcf29534cd8" providerId="LiveId" clId="{6DCE3A5A-72E8-4A46-9B4E-D15306F7F347}" dt="2018-03-20T21:48:38.356" v="387" actId="14100"/>
          <ac:spMkLst>
            <pc:docMk/>
            <pc:sldMk cId="49448156" sldId="279"/>
            <ac:spMk id="30" creationId="{00000000-0000-0000-0000-000000000000}"/>
          </ac:spMkLst>
        </pc:spChg>
        <pc:spChg chg="mod">
          <ac:chgData name="Beth Massi" userId="478c1bcf29534cd8" providerId="LiveId" clId="{6DCE3A5A-72E8-4A46-9B4E-D15306F7F347}" dt="2018-03-20T21:49:32.287" v="397" actId="14100"/>
          <ac:spMkLst>
            <pc:docMk/>
            <pc:sldMk cId="49448156" sldId="279"/>
            <ac:spMk id="37" creationId="{BC2F7037-35A1-4512-A32C-64E5ECAEE189}"/>
          </ac:spMkLst>
        </pc:spChg>
        <pc:spChg chg="mod">
          <ac:chgData name="Beth Massi" userId="478c1bcf29534cd8" providerId="LiveId" clId="{6DCE3A5A-72E8-4A46-9B4E-D15306F7F347}" dt="2018-03-20T21:49:25.602" v="396" actId="14100"/>
          <ac:spMkLst>
            <pc:docMk/>
            <pc:sldMk cId="49448156" sldId="279"/>
            <ac:spMk id="38" creationId="{B6635CF6-C36F-4C56-A0E4-973EE65C5FFC}"/>
          </ac:spMkLst>
        </pc:spChg>
        <pc:spChg chg="mod">
          <ac:chgData name="Beth Massi" userId="478c1bcf29534cd8" providerId="LiveId" clId="{6DCE3A5A-72E8-4A46-9B4E-D15306F7F347}" dt="2018-03-20T21:26:15.471" v="119" actId="6549"/>
          <ac:spMkLst>
            <pc:docMk/>
            <pc:sldMk cId="49448156" sldId="279"/>
            <ac:spMk id="39" creationId="{C0FA3E5D-C80E-4CFA-BFDE-C88EC0212DD0}"/>
          </ac:spMkLst>
        </pc:spChg>
        <pc:spChg chg="mod">
          <ac:chgData name="Beth Massi" userId="478c1bcf29534cd8" providerId="LiveId" clId="{6DCE3A5A-72E8-4A46-9B4E-D15306F7F347}" dt="2018-03-20T21:49:04.172" v="392" actId="14100"/>
          <ac:spMkLst>
            <pc:docMk/>
            <pc:sldMk cId="49448156" sldId="279"/>
            <ac:spMk id="62" creationId="{9C4FAAD4-D841-4246-B51F-69DED46E476C}"/>
          </ac:spMkLst>
        </pc:spChg>
        <pc:spChg chg="mod">
          <ac:chgData name="Beth Massi" userId="478c1bcf29534cd8" providerId="LiveId" clId="{6DCE3A5A-72E8-4A46-9B4E-D15306F7F347}" dt="2018-03-20T21:49:09.564" v="393" actId="14100"/>
          <ac:spMkLst>
            <pc:docMk/>
            <pc:sldMk cId="49448156" sldId="279"/>
            <ac:spMk id="63" creationId="{848EACA7-7F3B-4462-A8F3-BFCA71CA34B5}"/>
          </ac:spMkLst>
        </pc:spChg>
        <pc:spChg chg="mod">
          <ac:chgData name="Beth Massi" userId="478c1bcf29534cd8" providerId="LiveId" clId="{6DCE3A5A-72E8-4A46-9B4E-D15306F7F347}" dt="2018-03-20T21:49:13.610" v="394" actId="14100"/>
          <ac:spMkLst>
            <pc:docMk/>
            <pc:sldMk cId="49448156" sldId="279"/>
            <ac:spMk id="64" creationId="{99351268-B0C1-4246-9A60-90108E818956}"/>
          </ac:spMkLst>
        </pc:spChg>
        <pc:spChg chg="mod">
          <ac:chgData name="Beth Massi" userId="478c1bcf29534cd8" providerId="LiveId" clId="{6DCE3A5A-72E8-4A46-9B4E-D15306F7F347}" dt="2018-03-20T21:49:19.874" v="395" actId="14100"/>
          <ac:spMkLst>
            <pc:docMk/>
            <pc:sldMk cId="49448156" sldId="279"/>
            <ac:spMk id="65" creationId="{34542F12-3579-456B-BDF0-C79365885150}"/>
          </ac:spMkLst>
        </pc:spChg>
        <pc:grpChg chg="mod">
          <ac:chgData name="Beth Massi" userId="478c1bcf29534cd8" providerId="LiveId" clId="{6DCE3A5A-72E8-4A46-9B4E-D15306F7F347}" dt="2018-03-20T21:24:10.365" v="29" actId="14100"/>
          <ac:grpSpMkLst>
            <pc:docMk/>
            <pc:sldMk cId="49448156" sldId="279"/>
            <ac:grpSpMk id="5" creationId="{BF3C05F6-5643-4514-9015-EADA69635388}"/>
          </ac:grpSpMkLst>
        </pc:grpChg>
      </pc:sldChg>
      <pc:sldChg chg="add ord modNotesTx">
        <pc:chgData name="Beth Massi" userId="478c1bcf29534cd8" providerId="LiveId" clId="{6DCE3A5A-72E8-4A46-9B4E-D15306F7F347}" dt="2018-03-20T21:42:19.483" v="379" actId="20577"/>
        <pc:sldMkLst>
          <pc:docMk/>
          <pc:sldMk cId="711372276" sldId="283"/>
        </pc:sldMkLst>
      </pc:sldChg>
      <pc:sldChg chg="modNotesTx">
        <pc:chgData name="Beth Massi" userId="478c1bcf29534cd8" providerId="LiveId" clId="{6DCE3A5A-72E8-4A46-9B4E-D15306F7F347}" dt="2018-03-20T21:27:53.166" v="122" actId="6549"/>
        <pc:sldMkLst>
          <pc:docMk/>
          <pc:sldMk cId="2492523884" sldId="286"/>
        </pc:sldMkLst>
      </pc:sldChg>
      <pc:sldChg chg="addSp modSp add modNotesTx">
        <pc:chgData name="Beth Massi" userId="478c1bcf29534cd8" providerId="LiveId" clId="{6DCE3A5A-72E8-4A46-9B4E-D15306F7F347}" dt="2018-03-20T21:59:48.991" v="801" actId="20577"/>
        <pc:sldMkLst>
          <pc:docMk/>
          <pc:sldMk cId="921799083" sldId="288"/>
        </pc:sldMkLst>
        <pc:spChg chg="add mod">
          <ac:chgData name="Beth Massi" userId="478c1bcf29534cd8" providerId="LiveId" clId="{6DCE3A5A-72E8-4A46-9B4E-D15306F7F347}" dt="2018-03-20T21:54:49.710" v="467" actId="6549"/>
          <ac:spMkLst>
            <pc:docMk/>
            <pc:sldMk cId="921799083" sldId="288"/>
            <ac:spMk id="3" creationId="{FC7D8F6D-18A1-46A8-ACEB-63BDB8705636}"/>
          </ac:spMkLst>
        </pc:spChg>
        <pc:spChg chg="mod">
          <ac:chgData name="Beth Massi" userId="478c1bcf29534cd8" providerId="LiveId" clId="{6DCE3A5A-72E8-4A46-9B4E-D15306F7F347}" dt="2018-03-20T21:55:20.179" v="472" actId="20577"/>
          <ac:spMkLst>
            <pc:docMk/>
            <pc:sldMk cId="921799083" sldId="288"/>
            <ac:spMk id="4" creationId="{ABADB2D2-C81E-4000-942E-0EE27059D868}"/>
          </ac:spMkLst>
        </pc:spChg>
      </pc:sldChg>
      <pc:sldChg chg="modNotesTx">
        <pc:chgData name="Beth Massi" userId="478c1bcf29534cd8" providerId="LiveId" clId="{6DCE3A5A-72E8-4A46-9B4E-D15306F7F347}" dt="2018-03-20T21:27:23.593" v="120" actId="6549"/>
        <pc:sldMkLst>
          <pc:docMk/>
          <pc:sldMk cId="3493761638" sldId="290"/>
        </pc:sldMkLst>
      </pc:sldChg>
      <pc:sldChg chg="modNotesTx">
        <pc:chgData name="Beth Massi" userId="478c1bcf29534cd8" providerId="LiveId" clId="{6DCE3A5A-72E8-4A46-9B4E-D15306F7F347}" dt="2018-03-20T21:31:07.021" v="196" actId="6549"/>
        <pc:sldMkLst>
          <pc:docMk/>
          <pc:sldMk cId="1668825844" sldId="293"/>
        </pc:sldMkLst>
      </pc:sldChg>
      <pc:sldChg chg="addSp delSp modSp modNotesTx">
        <pc:chgData name="Beth Massi" userId="478c1bcf29534cd8" providerId="LiveId" clId="{6DCE3A5A-72E8-4A46-9B4E-D15306F7F347}" dt="2018-03-20T21:33:35.671" v="235" actId="6549"/>
        <pc:sldMkLst>
          <pc:docMk/>
          <pc:sldMk cId="1162146278" sldId="294"/>
        </pc:sldMkLst>
        <pc:picChg chg="add del">
          <ac:chgData name="Beth Massi" userId="478c1bcf29534cd8" providerId="LiveId" clId="{6DCE3A5A-72E8-4A46-9B4E-D15306F7F347}" dt="2018-03-20T21:33:19.341" v="203" actId="478"/>
          <ac:picMkLst>
            <pc:docMk/>
            <pc:sldMk cId="1162146278" sldId="294"/>
            <ac:picMk id="2" creationId="{679507CB-DFAC-4573-8D5B-953CDF266ECC}"/>
          </ac:picMkLst>
        </pc:picChg>
        <pc:picChg chg="add del mod">
          <ac:chgData name="Beth Massi" userId="478c1bcf29534cd8" providerId="LiveId" clId="{6DCE3A5A-72E8-4A46-9B4E-D15306F7F347}" dt="2018-03-20T21:33:18.872" v="202" actId="6549"/>
          <ac:picMkLst>
            <pc:docMk/>
            <pc:sldMk cId="1162146278" sldId="294"/>
            <ac:picMk id="10" creationId="{1A3C5B45-C481-481E-8C8C-54517987F814}"/>
          </ac:picMkLst>
        </pc:picChg>
      </pc:sldChg>
      <pc:sldChg chg="del">
        <pc:chgData name="Beth Massi" userId="478c1bcf29534cd8" providerId="LiveId" clId="{6DCE3A5A-72E8-4A46-9B4E-D15306F7F347}" dt="2018-03-20T21:23:39.952" v="7" actId="2696"/>
        <pc:sldMkLst>
          <pc:docMk/>
          <pc:sldMk cId="1561852763" sldId="300"/>
        </pc:sldMkLst>
      </pc:sldChg>
      <pc:sldChg chg="del">
        <pc:chgData name="Beth Massi" userId="478c1bcf29534cd8" providerId="LiveId" clId="{6DCE3A5A-72E8-4A46-9B4E-D15306F7F347}" dt="2018-03-20T21:23:41.564" v="8" actId="2696"/>
        <pc:sldMkLst>
          <pc:docMk/>
          <pc:sldMk cId="1954814125" sldId="301"/>
        </pc:sldMkLst>
      </pc:sldChg>
      <pc:sldChg chg="del">
        <pc:chgData name="Beth Massi" userId="478c1bcf29534cd8" providerId="LiveId" clId="{6DCE3A5A-72E8-4A46-9B4E-D15306F7F347}" dt="2018-03-20T21:23:22.789" v="0" actId="2696"/>
        <pc:sldMkLst>
          <pc:docMk/>
          <pc:sldMk cId="3618489806" sldId="302"/>
        </pc:sldMkLst>
      </pc:sldChg>
      <pc:sldChg chg="del modNotesTx">
        <pc:chgData name="Beth Massi" userId="478c1bcf29534cd8" providerId="LiveId" clId="{6DCE3A5A-72E8-4A46-9B4E-D15306F7F347}" dt="2018-03-20T21:23:30.536" v="2" actId="2696"/>
        <pc:sldMkLst>
          <pc:docMk/>
          <pc:sldMk cId="4264624648" sldId="303"/>
        </pc:sldMkLst>
      </pc:sldChg>
      <pc:sldChg chg="del">
        <pc:chgData name="Beth Massi" userId="478c1bcf29534cd8" providerId="LiveId" clId="{6DCE3A5A-72E8-4A46-9B4E-D15306F7F347}" dt="2018-03-20T21:23:46.362" v="12" actId="2696"/>
        <pc:sldMkLst>
          <pc:docMk/>
          <pc:sldMk cId="1114045476" sldId="304"/>
        </pc:sldMkLst>
      </pc:sldChg>
      <pc:sldChg chg="del">
        <pc:chgData name="Beth Massi" userId="478c1bcf29534cd8" providerId="LiveId" clId="{6DCE3A5A-72E8-4A46-9B4E-D15306F7F347}" dt="2018-03-20T21:23:47.466" v="13" actId="2696"/>
        <pc:sldMkLst>
          <pc:docMk/>
          <pc:sldMk cId="3535947413" sldId="306"/>
        </pc:sldMkLst>
      </pc:sldChg>
      <pc:sldChg chg="del">
        <pc:chgData name="Beth Massi" userId="478c1bcf29534cd8" providerId="LiveId" clId="{6DCE3A5A-72E8-4A46-9B4E-D15306F7F347}" dt="2018-03-20T21:23:42.453" v="9" actId="2696"/>
        <pc:sldMkLst>
          <pc:docMk/>
          <pc:sldMk cId="998524925" sldId="307"/>
        </pc:sldMkLst>
      </pc:sldChg>
      <pc:sldChg chg="del">
        <pc:chgData name="Beth Massi" userId="478c1bcf29534cd8" providerId="LiveId" clId="{6DCE3A5A-72E8-4A46-9B4E-D15306F7F347}" dt="2018-03-20T21:23:44.083" v="10" actId="2696"/>
        <pc:sldMkLst>
          <pc:docMk/>
          <pc:sldMk cId="498056501" sldId="309"/>
        </pc:sldMkLst>
      </pc:sldChg>
      <pc:sldChg chg="del">
        <pc:chgData name="Beth Massi" userId="478c1bcf29534cd8" providerId="LiveId" clId="{6DCE3A5A-72E8-4A46-9B4E-D15306F7F347}" dt="2018-03-20T21:23:38.419" v="6" actId="2696"/>
        <pc:sldMkLst>
          <pc:docMk/>
          <pc:sldMk cId="990085348" sldId="310"/>
        </pc:sldMkLst>
      </pc:sldChg>
      <pc:sldChg chg="del">
        <pc:chgData name="Beth Massi" userId="478c1bcf29534cd8" providerId="LiveId" clId="{6DCE3A5A-72E8-4A46-9B4E-D15306F7F347}" dt="2018-03-20T21:23:36.200" v="4" actId="2696"/>
        <pc:sldMkLst>
          <pc:docMk/>
          <pc:sldMk cId="753901108" sldId="311"/>
        </pc:sldMkLst>
      </pc:sldChg>
      <pc:sldChg chg="del">
        <pc:chgData name="Beth Massi" userId="478c1bcf29534cd8" providerId="LiveId" clId="{6DCE3A5A-72E8-4A46-9B4E-D15306F7F347}" dt="2018-03-20T21:23:37.119" v="5" actId="2696"/>
        <pc:sldMkLst>
          <pc:docMk/>
          <pc:sldMk cId="2680804071" sldId="312"/>
        </pc:sldMkLst>
      </pc:sldChg>
      <pc:sldChg chg="del">
        <pc:chgData name="Beth Massi" userId="478c1bcf29534cd8" providerId="LiveId" clId="{6DCE3A5A-72E8-4A46-9B4E-D15306F7F347}" dt="2018-03-20T21:23:45.248" v="11" actId="2696"/>
        <pc:sldMkLst>
          <pc:docMk/>
          <pc:sldMk cId="220935854" sldId="313"/>
        </pc:sldMkLst>
      </pc:sldChg>
      <pc:sldChg chg="modSp modNotesTx">
        <pc:chgData name="Beth Massi" userId="478c1bcf29534cd8" providerId="LiveId" clId="{6DCE3A5A-72E8-4A46-9B4E-D15306F7F347}" dt="2018-03-20T21:51:11.378" v="419" actId="6549"/>
        <pc:sldMkLst>
          <pc:docMk/>
          <pc:sldMk cId="4015631331" sldId="314"/>
        </pc:sldMkLst>
        <pc:spChg chg="mod">
          <ac:chgData name="Beth Massi" userId="478c1bcf29534cd8" providerId="LiveId" clId="{6DCE3A5A-72E8-4A46-9B4E-D15306F7F347}" dt="2018-03-20T21:51:11.378" v="419" actId="6549"/>
          <ac:spMkLst>
            <pc:docMk/>
            <pc:sldMk cId="4015631331" sldId="314"/>
            <ac:spMk id="4" creationId="{FCD350CA-17B9-44D5-B832-34F61CA368CD}"/>
          </ac:spMkLst>
        </pc:spChg>
      </pc:sldChg>
      <pc:sldChg chg="del">
        <pc:chgData name="Beth Massi" userId="478c1bcf29534cd8" providerId="LiveId" clId="{6DCE3A5A-72E8-4A46-9B4E-D15306F7F347}" dt="2018-03-20T21:32:00.651" v="197" actId="2696"/>
        <pc:sldMkLst>
          <pc:docMk/>
          <pc:sldMk cId="3216331177" sldId="315"/>
        </pc:sldMkLst>
      </pc:sldChg>
      <pc:sldChg chg="modNotesTx">
        <pc:chgData name="Beth Massi" userId="478c1bcf29534cd8" providerId="LiveId" clId="{6DCE3A5A-72E8-4A46-9B4E-D15306F7F347}" dt="2018-03-20T21:34:01.567" v="240" actId="20577"/>
        <pc:sldMkLst>
          <pc:docMk/>
          <pc:sldMk cId="1336262823" sldId="316"/>
        </pc:sldMkLst>
      </pc:sldChg>
      <pc:sldChg chg="del">
        <pc:chgData name="Beth Massi" userId="478c1bcf29534cd8" providerId="LiveId" clId="{6DCE3A5A-72E8-4A46-9B4E-D15306F7F347}" dt="2018-03-20T21:23:51.461" v="15" actId="2696"/>
        <pc:sldMkLst>
          <pc:docMk/>
          <pc:sldMk cId="945167913" sldId="317"/>
        </pc:sldMkLst>
      </pc:sldChg>
      <pc:sldMasterChg chg="del delSldLayout">
        <pc:chgData name="Beth Massi" userId="478c1bcf29534cd8" providerId="LiveId" clId="{6DCE3A5A-72E8-4A46-9B4E-D15306F7F347}" dt="2018-03-20T21:23:51.477" v="27" actId="2696"/>
        <pc:sldMasterMkLst>
          <pc:docMk/>
          <pc:sldMasterMk cId="1584992142" sldId="2147483751"/>
        </pc:sldMasterMkLst>
        <pc:sldLayoutChg chg="del">
          <pc:chgData name="Beth Massi" userId="478c1bcf29534cd8" providerId="LiveId" clId="{6DCE3A5A-72E8-4A46-9B4E-D15306F7F347}" dt="2018-03-20T21:23:51.461" v="16" actId="2696"/>
          <pc:sldLayoutMkLst>
            <pc:docMk/>
            <pc:sldMasterMk cId="1584992142" sldId="2147483751"/>
            <pc:sldLayoutMk cId="1749319771" sldId="2147483752"/>
          </pc:sldLayoutMkLst>
        </pc:sldLayoutChg>
        <pc:sldLayoutChg chg="del">
          <pc:chgData name="Beth Massi" userId="478c1bcf29534cd8" providerId="LiveId" clId="{6DCE3A5A-72E8-4A46-9B4E-D15306F7F347}" dt="2018-03-20T21:23:51.461" v="17" actId="2696"/>
          <pc:sldLayoutMkLst>
            <pc:docMk/>
            <pc:sldMasterMk cId="1584992142" sldId="2147483751"/>
            <pc:sldLayoutMk cId="191920327" sldId="2147483753"/>
          </pc:sldLayoutMkLst>
        </pc:sldLayoutChg>
        <pc:sldLayoutChg chg="del">
          <pc:chgData name="Beth Massi" userId="478c1bcf29534cd8" providerId="LiveId" clId="{6DCE3A5A-72E8-4A46-9B4E-D15306F7F347}" dt="2018-03-20T21:23:51.461" v="18" actId="2696"/>
          <pc:sldLayoutMkLst>
            <pc:docMk/>
            <pc:sldMasterMk cId="1584992142" sldId="2147483751"/>
            <pc:sldLayoutMk cId="1594602542" sldId="2147483754"/>
          </pc:sldLayoutMkLst>
        </pc:sldLayoutChg>
        <pc:sldLayoutChg chg="del">
          <pc:chgData name="Beth Massi" userId="478c1bcf29534cd8" providerId="LiveId" clId="{6DCE3A5A-72E8-4A46-9B4E-D15306F7F347}" dt="2018-03-20T21:23:51.461" v="19" actId="2696"/>
          <pc:sldLayoutMkLst>
            <pc:docMk/>
            <pc:sldMasterMk cId="1584992142" sldId="2147483751"/>
            <pc:sldLayoutMk cId="3705499826" sldId="2147483755"/>
          </pc:sldLayoutMkLst>
        </pc:sldLayoutChg>
        <pc:sldLayoutChg chg="del">
          <pc:chgData name="Beth Massi" userId="478c1bcf29534cd8" providerId="LiveId" clId="{6DCE3A5A-72E8-4A46-9B4E-D15306F7F347}" dt="2018-03-20T21:23:51.461" v="20" actId="2696"/>
          <pc:sldLayoutMkLst>
            <pc:docMk/>
            <pc:sldMasterMk cId="1584992142" sldId="2147483751"/>
            <pc:sldLayoutMk cId="1144200305" sldId="2147483756"/>
          </pc:sldLayoutMkLst>
        </pc:sldLayoutChg>
        <pc:sldLayoutChg chg="del">
          <pc:chgData name="Beth Massi" userId="478c1bcf29534cd8" providerId="LiveId" clId="{6DCE3A5A-72E8-4A46-9B4E-D15306F7F347}" dt="2018-03-20T21:23:51.461" v="21" actId="2696"/>
          <pc:sldLayoutMkLst>
            <pc:docMk/>
            <pc:sldMasterMk cId="1584992142" sldId="2147483751"/>
            <pc:sldLayoutMk cId="1393517213" sldId="2147483757"/>
          </pc:sldLayoutMkLst>
        </pc:sldLayoutChg>
        <pc:sldLayoutChg chg="del">
          <pc:chgData name="Beth Massi" userId="478c1bcf29534cd8" providerId="LiveId" clId="{6DCE3A5A-72E8-4A46-9B4E-D15306F7F347}" dt="2018-03-20T21:23:51.461" v="22" actId="2696"/>
          <pc:sldLayoutMkLst>
            <pc:docMk/>
            <pc:sldMasterMk cId="1584992142" sldId="2147483751"/>
            <pc:sldLayoutMk cId="3465711929" sldId="2147483758"/>
          </pc:sldLayoutMkLst>
        </pc:sldLayoutChg>
        <pc:sldLayoutChg chg="del">
          <pc:chgData name="Beth Massi" userId="478c1bcf29534cd8" providerId="LiveId" clId="{6DCE3A5A-72E8-4A46-9B4E-D15306F7F347}" dt="2018-03-20T21:23:51.461" v="23" actId="2696"/>
          <pc:sldLayoutMkLst>
            <pc:docMk/>
            <pc:sldMasterMk cId="1584992142" sldId="2147483751"/>
            <pc:sldLayoutMk cId="3708756837" sldId="2147483759"/>
          </pc:sldLayoutMkLst>
        </pc:sldLayoutChg>
        <pc:sldLayoutChg chg="del">
          <pc:chgData name="Beth Massi" userId="478c1bcf29534cd8" providerId="LiveId" clId="{6DCE3A5A-72E8-4A46-9B4E-D15306F7F347}" dt="2018-03-20T21:23:51.477" v="24" actId="2696"/>
          <pc:sldLayoutMkLst>
            <pc:docMk/>
            <pc:sldMasterMk cId="1584992142" sldId="2147483751"/>
            <pc:sldLayoutMk cId="2586189711" sldId="2147483760"/>
          </pc:sldLayoutMkLst>
        </pc:sldLayoutChg>
        <pc:sldLayoutChg chg="del">
          <pc:chgData name="Beth Massi" userId="478c1bcf29534cd8" providerId="LiveId" clId="{6DCE3A5A-72E8-4A46-9B4E-D15306F7F347}" dt="2018-03-20T21:23:51.477" v="25" actId="2696"/>
          <pc:sldLayoutMkLst>
            <pc:docMk/>
            <pc:sldMasterMk cId="1584992142" sldId="2147483751"/>
            <pc:sldLayoutMk cId="1651840357" sldId="2147483761"/>
          </pc:sldLayoutMkLst>
        </pc:sldLayoutChg>
        <pc:sldLayoutChg chg="del">
          <pc:chgData name="Beth Massi" userId="478c1bcf29534cd8" providerId="LiveId" clId="{6DCE3A5A-72E8-4A46-9B4E-D15306F7F347}" dt="2018-03-20T21:23:51.477" v="26" actId="2696"/>
          <pc:sldLayoutMkLst>
            <pc:docMk/>
            <pc:sldMasterMk cId="1584992142" sldId="2147483751"/>
            <pc:sldLayoutMk cId="3785253847" sldId="2147483762"/>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01F62C-AC9D-4BD1-8AEE-D1B3F7ECFD72}" type="doc">
      <dgm:prSet loTypeId="urn:microsoft.com/office/officeart/2005/8/layout/arrow2" loCatId="process" qsTypeId="urn:microsoft.com/office/officeart/2005/8/quickstyle/simple1" qsCatId="simple" csTypeId="urn:microsoft.com/office/officeart/2005/8/colors/accent2_4" csCatId="accent2" phldr="1"/>
      <dgm:spPr/>
    </dgm:pt>
    <dgm:pt modelId="{5DECA359-EB6A-4CC8-8B65-7F82BD17B041}">
      <dgm:prSet phldrT="[Text]" custT="1"/>
      <dgm:spPr/>
      <dgm:t>
        <a:bodyPr/>
        <a:lstStyle/>
        <a:p>
          <a:r>
            <a:rPr lang="en-US" sz="1800" b="1" dirty="0"/>
            <a:t>2001-</a:t>
          </a:r>
          <a:r>
            <a:rPr lang="en-US" sz="1800" dirty="0"/>
            <a:t> ECMA-335</a:t>
          </a:r>
        </a:p>
      </dgm:t>
    </dgm:pt>
    <dgm:pt modelId="{CDE66DC1-941E-432F-B0BB-46700B6CA983}" type="parTrans" cxnId="{3644BF0D-383A-4C5C-AF66-3C12D074B577}">
      <dgm:prSet/>
      <dgm:spPr/>
      <dgm:t>
        <a:bodyPr/>
        <a:lstStyle/>
        <a:p>
          <a:endParaRPr lang="en-US"/>
        </a:p>
      </dgm:t>
    </dgm:pt>
    <dgm:pt modelId="{1664592B-AFA7-4170-8781-772B37D022B9}" type="sibTrans" cxnId="{3644BF0D-383A-4C5C-AF66-3C12D074B577}">
      <dgm:prSet/>
      <dgm:spPr/>
      <dgm:t>
        <a:bodyPr/>
        <a:lstStyle/>
        <a:p>
          <a:endParaRPr lang="en-US"/>
        </a:p>
      </dgm:t>
    </dgm:pt>
    <dgm:pt modelId="{8B6DD358-51BF-4757-8751-7796FAC5E1F6}">
      <dgm:prSet phldrT="[Text]" custT="1"/>
      <dgm:spPr/>
      <dgm:t>
        <a:bodyPr/>
        <a:lstStyle/>
        <a:p>
          <a:pPr marL="0">
            <a:lnSpc>
              <a:spcPct val="100000"/>
            </a:lnSpc>
            <a:buNone/>
          </a:pPr>
          <a:r>
            <a:rPr lang="en-US" sz="1800" b="1" dirty="0"/>
            <a:t>2002-</a:t>
          </a:r>
          <a:r>
            <a:rPr lang="en-US" sz="1800" dirty="0"/>
            <a:t> .NET 1.0 for Windows released, Mono project begins	</a:t>
          </a:r>
        </a:p>
      </dgm:t>
    </dgm:pt>
    <dgm:pt modelId="{BB507609-5D96-485C-AA4D-603615282FB7}" type="parTrans" cxnId="{CA465489-0965-47B7-B0AF-C7B581A3273E}">
      <dgm:prSet/>
      <dgm:spPr/>
      <dgm:t>
        <a:bodyPr/>
        <a:lstStyle/>
        <a:p>
          <a:endParaRPr lang="en-US"/>
        </a:p>
      </dgm:t>
    </dgm:pt>
    <dgm:pt modelId="{3BD186A1-8242-4EC2-A64B-8FF7EA165DDC}" type="sibTrans" cxnId="{CA465489-0965-47B7-B0AF-C7B581A3273E}">
      <dgm:prSet/>
      <dgm:spPr/>
      <dgm:t>
        <a:bodyPr/>
        <a:lstStyle/>
        <a:p>
          <a:endParaRPr lang="en-US"/>
        </a:p>
      </dgm:t>
    </dgm:pt>
    <dgm:pt modelId="{61F523E6-DE2D-47FC-ADC7-928BC14DCEF8}">
      <dgm:prSet phldrT="[Text]" custT="1"/>
      <dgm:spPr/>
      <dgm:t>
        <a:bodyPr/>
        <a:lstStyle/>
        <a:p>
          <a:r>
            <a:rPr lang="en-US" sz="1800" b="1" dirty="0"/>
            <a:t>April 2014- </a:t>
          </a:r>
          <a:r>
            <a:rPr lang="en-US" sz="1800" dirty="0"/>
            <a:t>.NET Compiler Platform (“Roslyn”) Open Source 	             	       .NET Foundation founded</a:t>
          </a:r>
        </a:p>
      </dgm:t>
    </dgm:pt>
    <dgm:pt modelId="{348A9F91-B7D1-4492-AB48-12D5A5A270A4}" type="parTrans" cxnId="{78954D79-6186-4974-B22B-31B2F59A2BB7}">
      <dgm:prSet/>
      <dgm:spPr/>
      <dgm:t>
        <a:bodyPr/>
        <a:lstStyle/>
        <a:p>
          <a:endParaRPr lang="en-US"/>
        </a:p>
      </dgm:t>
    </dgm:pt>
    <dgm:pt modelId="{0637AABF-B55D-468E-8C7B-F586C14B5E63}" type="sibTrans" cxnId="{78954D79-6186-4974-B22B-31B2F59A2BB7}">
      <dgm:prSet/>
      <dgm:spPr/>
      <dgm:t>
        <a:bodyPr/>
        <a:lstStyle/>
        <a:p>
          <a:endParaRPr lang="en-US"/>
        </a:p>
      </dgm:t>
    </dgm:pt>
    <dgm:pt modelId="{4EE8B073-2662-4211-88FD-3F780B479335}">
      <dgm:prSet phldrT="[Text]" custT="1"/>
      <dgm:spPr/>
      <dgm:t>
        <a:bodyPr/>
        <a:lstStyle/>
        <a:p>
          <a:r>
            <a:rPr lang="en-US" sz="1800" b="1" dirty="0"/>
            <a:t>Nov 2014</a:t>
          </a:r>
          <a:r>
            <a:rPr lang="en-US" sz="1800" dirty="0"/>
            <a:t>- .NET Core Cross-plat, Open Source</a:t>
          </a:r>
        </a:p>
      </dgm:t>
    </dgm:pt>
    <dgm:pt modelId="{F353C548-4CC1-4045-97DC-2CA70C22248E}" type="parTrans" cxnId="{592F43C7-AA7F-40DB-A6EE-87A06A40C8EE}">
      <dgm:prSet/>
      <dgm:spPr/>
      <dgm:t>
        <a:bodyPr/>
        <a:lstStyle/>
        <a:p>
          <a:endParaRPr lang="en-US"/>
        </a:p>
      </dgm:t>
    </dgm:pt>
    <dgm:pt modelId="{21ECDFE4-18F6-4853-A046-687374723F93}" type="sibTrans" cxnId="{592F43C7-AA7F-40DB-A6EE-87A06A40C8EE}">
      <dgm:prSet/>
      <dgm:spPr/>
      <dgm:t>
        <a:bodyPr/>
        <a:lstStyle/>
        <a:p>
          <a:endParaRPr lang="en-US"/>
        </a:p>
      </dgm:t>
    </dgm:pt>
    <dgm:pt modelId="{9170D7C7-E3FE-43F7-B22D-00B2FA2A372B}">
      <dgm:prSet phldrT="[Text]" custT="1"/>
      <dgm:spPr/>
      <dgm:t>
        <a:bodyPr/>
        <a:lstStyle/>
        <a:p>
          <a:r>
            <a:rPr lang="en-US" sz="1800" b="1" dirty="0"/>
            <a:t>2008-</a:t>
          </a:r>
          <a:r>
            <a:rPr lang="en-US" sz="1800" dirty="0"/>
            <a:t> ASP.NET MVC (web platform) Open Source</a:t>
          </a:r>
        </a:p>
      </dgm:t>
    </dgm:pt>
    <dgm:pt modelId="{E4041F66-E402-4253-94B2-F78A1DC39BAA}" type="parTrans" cxnId="{63CA3C3F-3B85-446D-A207-E8AC06E3A570}">
      <dgm:prSet/>
      <dgm:spPr/>
      <dgm:t>
        <a:bodyPr/>
        <a:lstStyle/>
        <a:p>
          <a:endParaRPr lang="en-US"/>
        </a:p>
      </dgm:t>
    </dgm:pt>
    <dgm:pt modelId="{2C28FEF2-A27E-4665-97D3-925C6F5693C2}" type="sibTrans" cxnId="{63CA3C3F-3B85-446D-A207-E8AC06E3A570}">
      <dgm:prSet/>
      <dgm:spPr/>
      <dgm:t>
        <a:bodyPr/>
        <a:lstStyle/>
        <a:p>
          <a:endParaRPr lang="en-US"/>
        </a:p>
      </dgm:t>
    </dgm:pt>
    <dgm:pt modelId="{4563629F-5758-4E7A-8599-1AED44CDE18B}">
      <dgm:prSet phldrT="[Text]" custScaleX="287585" custScaleY="18877" custLinFactNeighborX="-78647" custLinFactNeighborY="-19876"/>
      <dgm:spPr/>
      <dgm:t>
        <a:bodyPr/>
        <a:lstStyle/>
        <a:p>
          <a:endParaRPr lang="en-US"/>
        </a:p>
      </dgm:t>
    </dgm:pt>
    <dgm:pt modelId="{7B883F9B-51D9-42ED-8BE9-43167FDF9A8C}" type="parTrans" cxnId="{FE93BB38-03E3-4889-9C4F-0D410C6D4B1C}">
      <dgm:prSet/>
      <dgm:spPr/>
      <dgm:t>
        <a:bodyPr/>
        <a:lstStyle/>
        <a:p>
          <a:endParaRPr lang="en-US"/>
        </a:p>
      </dgm:t>
    </dgm:pt>
    <dgm:pt modelId="{75E555FE-B66C-41B0-8C59-58A5D74DCCD2}" type="sibTrans" cxnId="{FE93BB38-03E3-4889-9C4F-0D410C6D4B1C}">
      <dgm:prSet/>
      <dgm:spPr/>
      <dgm:t>
        <a:bodyPr/>
        <a:lstStyle/>
        <a:p>
          <a:endParaRPr lang="en-US"/>
        </a:p>
      </dgm:t>
    </dgm:pt>
    <dgm:pt modelId="{C29B98F0-A956-4130-BF21-1FE0BAFBB787}" type="pres">
      <dgm:prSet presAssocID="{A801F62C-AC9D-4BD1-8AEE-D1B3F7ECFD72}" presName="arrowDiagram" presStyleCnt="0">
        <dgm:presLayoutVars>
          <dgm:chMax val="5"/>
          <dgm:dir/>
          <dgm:resizeHandles val="exact"/>
        </dgm:presLayoutVars>
      </dgm:prSet>
      <dgm:spPr/>
    </dgm:pt>
    <dgm:pt modelId="{445CE76B-B663-4A13-91FA-4833B1F882E0}" type="pres">
      <dgm:prSet presAssocID="{A801F62C-AC9D-4BD1-8AEE-D1B3F7ECFD72}" presName="arrow" presStyleLbl="bgShp" presStyleIdx="0" presStyleCnt="1" custAng="21051906" custScaleX="131407" custLinFactNeighborY="-966"/>
      <dgm:spPr>
        <a:solidFill>
          <a:schemeClr val="accent1">
            <a:lumMod val="40000"/>
            <a:lumOff val="60000"/>
          </a:schemeClr>
        </a:solidFill>
      </dgm:spPr>
    </dgm:pt>
    <dgm:pt modelId="{DD2FDE80-BD76-4FE6-AD76-212799F56C9B}" type="pres">
      <dgm:prSet presAssocID="{A801F62C-AC9D-4BD1-8AEE-D1B3F7ECFD72}" presName="arrowDiagram5" presStyleCnt="0"/>
      <dgm:spPr/>
    </dgm:pt>
    <dgm:pt modelId="{1A79CE91-146D-4A58-8CFF-24E185EEE864}" type="pres">
      <dgm:prSet presAssocID="{5DECA359-EB6A-4CC8-8B65-7F82BD17B041}" presName="bullet5a" presStyleLbl="node1" presStyleIdx="0" presStyleCnt="5" custLinFactX="-269167" custLinFactY="231224" custLinFactNeighborX="-300000" custLinFactNeighborY="300000">
        <dgm:style>
          <a:lnRef idx="3">
            <a:schemeClr val="lt1"/>
          </a:lnRef>
          <a:fillRef idx="1">
            <a:schemeClr val="accent2"/>
          </a:fillRef>
          <a:effectRef idx="1">
            <a:schemeClr val="accent2"/>
          </a:effectRef>
          <a:fontRef idx="minor">
            <a:schemeClr val="lt1"/>
          </a:fontRef>
        </dgm:style>
      </dgm:prSet>
      <dgm:spPr>
        <a:solidFill>
          <a:schemeClr val="tx2"/>
        </a:solidFill>
      </dgm:spPr>
    </dgm:pt>
    <dgm:pt modelId="{02ACBB0C-A4E6-4CE0-AB81-EEC339D618C4}" type="pres">
      <dgm:prSet presAssocID="{5DECA359-EB6A-4CC8-8B65-7F82BD17B041}" presName="textBox5a" presStyleLbl="revTx" presStyleIdx="0" presStyleCnt="5" custScaleX="181353" custScaleY="29595" custLinFactNeighborX="-46634" custLinFactNeighborY="44428">
        <dgm:presLayoutVars>
          <dgm:bulletEnabled val="1"/>
        </dgm:presLayoutVars>
      </dgm:prSet>
      <dgm:spPr/>
    </dgm:pt>
    <dgm:pt modelId="{0AD565A3-5AC3-4127-A403-CC5DC4A0D427}" type="pres">
      <dgm:prSet presAssocID="{8B6DD358-51BF-4757-8751-7796FAC5E1F6}" presName="bullet5b" presStyleLbl="node1" presStyleIdx="1" presStyleCnt="5" custLinFactX="-219479" custLinFactY="200000" custLinFactNeighborX="-300000" custLinFactNeighborY="222509">
        <dgm:style>
          <a:lnRef idx="3">
            <a:schemeClr val="lt1"/>
          </a:lnRef>
          <a:fillRef idx="1">
            <a:schemeClr val="accent2"/>
          </a:fillRef>
          <a:effectRef idx="1">
            <a:schemeClr val="accent2"/>
          </a:effectRef>
          <a:fontRef idx="minor">
            <a:schemeClr val="lt1"/>
          </a:fontRef>
        </dgm:style>
      </dgm:prSet>
      <dgm:spPr>
        <a:solidFill>
          <a:schemeClr val="accent1"/>
        </a:solidFill>
      </dgm:spPr>
    </dgm:pt>
    <dgm:pt modelId="{2CF6D86F-C3C8-4708-9EA9-7215C8E231C2}" type="pres">
      <dgm:prSet presAssocID="{8B6DD358-51BF-4757-8751-7796FAC5E1F6}" presName="textBox5b" presStyleLbl="revTx" presStyleIdx="1" presStyleCnt="5" custScaleX="517012" custScaleY="26395" custLinFactX="4191" custLinFactNeighborX="100000" custLinFactNeighborY="21530">
        <dgm:presLayoutVars>
          <dgm:bulletEnabled val="1"/>
        </dgm:presLayoutVars>
      </dgm:prSet>
      <dgm:spPr/>
    </dgm:pt>
    <dgm:pt modelId="{FE73A144-1EF7-4D1D-A0D8-4B0231E7A56E}" type="pres">
      <dgm:prSet presAssocID="{9170D7C7-E3FE-43F7-B22D-00B2FA2A372B}" presName="bullet5c" presStyleLbl="node1" presStyleIdx="2" presStyleCnt="5" custLinFactX="-214284" custLinFactY="104221" custLinFactNeighborX="-300000" custLinFactNeighborY="200000">
        <dgm:style>
          <a:lnRef idx="3">
            <a:schemeClr val="lt1"/>
          </a:lnRef>
          <a:fillRef idx="1">
            <a:schemeClr val="accent2"/>
          </a:fillRef>
          <a:effectRef idx="1">
            <a:schemeClr val="accent2"/>
          </a:effectRef>
          <a:fontRef idx="minor">
            <a:schemeClr val="lt1"/>
          </a:fontRef>
        </dgm:style>
      </dgm:prSet>
      <dgm:spPr>
        <a:solidFill>
          <a:schemeClr val="accent1"/>
        </a:solidFill>
      </dgm:spPr>
    </dgm:pt>
    <dgm:pt modelId="{65D9C5E1-E7BD-41A6-9C64-5D4CA8948D44}" type="pres">
      <dgm:prSet presAssocID="{9170D7C7-E3FE-43F7-B22D-00B2FA2A372B}" presName="textBox5c" presStyleLbl="revTx" presStyleIdx="2" presStyleCnt="5" custScaleX="344772" custScaleY="20898" custLinFactNeighborX="2357" custLinFactNeighborY="7743">
        <dgm:presLayoutVars>
          <dgm:bulletEnabled val="1"/>
        </dgm:presLayoutVars>
      </dgm:prSet>
      <dgm:spPr/>
    </dgm:pt>
    <dgm:pt modelId="{37BC5191-6CA7-4BCD-BD18-FA4936AE9D47}" type="pres">
      <dgm:prSet presAssocID="{61F523E6-DE2D-47FC-ADC7-928BC14DCEF8}" presName="bullet5d" presStyleLbl="node1" presStyleIdx="3" presStyleCnt="5" custLinFactX="-173596" custLinFactY="36697" custLinFactNeighborX="-200000" custLinFactNeighborY="100000">
        <dgm:style>
          <a:lnRef idx="3">
            <a:schemeClr val="lt1"/>
          </a:lnRef>
          <a:fillRef idx="1">
            <a:schemeClr val="accent2"/>
          </a:fillRef>
          <a:effectRef idx="1">
            <a:schemeClr val="accent2"/>
          </a:effectRef>
          <a:fontRef idx="minor">
            <a:schemeClr val="lt1"/>
          </a:fontRef>
        </dgm:style>
      </dgm:prSet>
      <dgm:spPr/>
    </dgm:pt>
    <dgm:pt modelId="{D68714DF-9EDE-4838-9966-03944FEEBB86}" type="pres">
      <dgm:prSet presAssocID="{61F523E6-DE2D-47FC-ADC7-928BC14DCEF8}" presName="textBox5d" presStyleLbl="revTx" presStyleIdx="3" presStyleCnt="5" custScaleX="403782" custScaleY="14935" custLinFactNeighborX="43801" custLinFactNeighborY="-12794">
        <dgm:presLayoutVars>
          <dgm:bulletEnabled val="1"/>
        </dgm:presLayoutVars>
      </dgm:prSet>
      <dgm:spPr/>
    </dgm:pt>
    <dgm:pt modelId="{11088BE2-FC9D-41F7-A371-06827BFE761D}" type="pres">
      <dgm:prSet presAssocID="{4EE8B073-2662-4211-88FD-3F780B479335}" presName="bullet5e" presStyleLbl="node1" presStyleIdx="4" presStyleCnt="5" custScaleX="87197" custScaleY="87197" custLinFactX="-167033" custLinFactNeighborX="-200000" custLinFactNeighborY="84470">
        <dgm:style>
          <a:lnRef idx="3">
            <a:schemeClr val="lt1"/>
          </a:lnRef>
          <a:fillRef idx="1">
            <a:schemeClr val="accent2"/>
          </a:fillRef>
          <a:effectRef idx="1">
            <a:schemeClr val="accent2"/>
          </a:effectRef>
          <a:fontRef idx="minor">
            <a:schemeClr val="lt1"/>
          </a:fontRef>
        </dgm:style>
      </dgm:prSet>
      <dgm:spPr>
        <a:solidFill>
          <a:schemeClr val="accent1"/>
        </a:solidFill>
      </dgm:spPr>
    </dgm:pt>
    <dgm:pt modelId="{36BA0F86-05E3-4F56-8DDA-64D8EA824BE5}" type="pres">
      <dgm:prSet presAssocID="{4EE8B073-2662-4211-88FD-3F780B479335}" presName="textBox5e" presStyleLbl="revTx" presStyleIdx="4" presStyleCnt="5" custScaleX="340981" custScaleY="18877" custLinFactNeighborX="-24009" custLinFactNeighborY="-17646">
        <dgm:presLayoutVars>
          <dgm:bulletEnabled val="1"/>
        </dgm:presLayoutVars>
      </dgm:prSet>
      <dgm:spPr/>
    </dgm:pt>
  </dgm:ptLst>
  <dgm:cxnLst>
    <dgm:cxn modelId="{3644BF0D-383A-4C5C-AF66-3C12D074B577}" srcId="{A801F62C-AC9D-4BD1-8AEE-D1B3F7ECFD72}" destId="{5DECA359-EB6A-4CC8-8B65-7F82BD17B041}" srcOrd="0" destOrd="0" parTransId="{CDE66DC1-941E-432F-B0BB-46700B6CA983}" sibTransId="{1664592B-AFA7-4170-8781-772B37D022B9}"/>
    <dgm:cxn modelId="{FE93BB38-03E3-4889-9C4F-0D410C6D4B1C}" srcId="{A801F62C-AC9D-4BD1-8AEE-D1B3F7ECFD72}" destId="{4563629F-5758-4E7A-8599-1AED44CDE18B}" srcOrd="5" destOrd="0" parTransId="{7B883F9B-51D9-42ED-8BE9-43167FDF9A8C}" sibTransId="{75E555FE-B66C-41B0-8C59-58A5D74DCCD2}"/>
    <dgm:cxn modelId="{63CA3C3F-3B85-446D-A207-E8AC06E3A570}" srcId="{A801F62C-AC9D-4BD1-8AEE-D1B3F7ECFD72}" destId="{9170D7C7-E3FE-43F7-B22D-00B2FA2A372B}" srcOrd="2" destOrd="0" parTransId="{E4041F66-E402-4253-94B2-F78A1DC39BAA}" sibTransId="{2C28FEF2-A27E-4665-97D3-925C6F5693C2}"/>
    <dgm:cxn modelId="{25C5E176-5607-40F7-98D5-639AF06EA712}" type="presOf" srcId="{A801F62C-AC9D-4BD1-8AEE-D1B3F7ECFD72}" destId="{C29B98F0-A956-4130-BF21-1FE0BAFBB787}" srcOrd="0" destOrd="0" presId="urn:microsoft.com/office/officeart/2005/8/layout/arrow2"/>
    <dgm:cxn modelId="{78954D79-6186-4974-B22B-31B2F59A2BB7}" srcId="{A801F62C-AC9D-4BD1-8AEE-D1B3F7ECFD72}" destId="{61F523E6-DE2D-47FC-ADC7-928BC14DCEF8}" srcOrd="3" destOrd="0" parTransId="{348A9F91-B7D1-4492-AB48-12D5A5A270A4}" sibTransId="{0637AABF-B55D-468E-8C7B-F586C14B5E63}"/>
    <dgm:cxn modelId="{ACBE487B-FA3E-45F6-BA3E-542D9F973B15}" type="presOf" srcId="{8B6DD358-51BF-4757-8751-7796FAC5E1F6}" destId="{2CF6D86F-C3C8-4708-9EA9-7215C8E231C2}" srcOrd="0" destOrd="0" presId="urn:microsoft.com/office/officeart/2005/8/layout/arrow2"/>
    <dgm:cxn modelId="{CA465489-0965-47B7-B0AF-C7B581A3273E}" srcId="{A801F62C-AC9D-4BD1-8AEE-D1B3F7ECFD72}" destId="{8B6DD358-51BF-4757-8751-7796FAC5E1F6}" srcOrd="1" destOrd="0" parTransId="{BB507609-5D96-485C-AA4D-603615282FB7}" sibTransId="{3BD186A1-8242-4EC2-A64B-8FF7EA165DDC}"/>
    <dgm:cxn modelId="{0AB80497-9034-4CF2-BD25-B467A43B5283}" type="presOf" srcId="{5DECA359-EB6A-4CC8-8B65-7F82BD17B041}" destId="{02ACBB0C-A4E6-4CE0-AB81-EEC339D618C4}" srcOrd="0" destOrd="0" presId="urn:microsoft.com/office/officeart/2005/8/layout/arrow2"/>
    <dgm:cxn modelId="{CC89CEB3-5AAE-43DE-8EB0-2DB3BA797881}" type="presOf" srcId="{9170D7C7-E3FE-43F7-B22D-00B2FA2A372B}" destId="{65D9C5E1-E7BD-41A6-9C64-5D4CA8948D44}" srcOrd="0" destOrd="0" presId="urn:microsoft.com/office/officeart/2005/8/layout/arrow2"/>
    <dgm:cxn modelId="{592F43C7-AA7F-40DB-A6EE-87A06A40C8EE}" srcId="{A801F62C-AC9D-4BD1-8AEE-D1B3F7ECFD72}" destId="{4EE8B073-2662-4211-88FD-3F780B479335}" srcOrd="4" destOrd="0" parTransId="{F353C548-4CC1-4045-97DC-2CA70C22248E}" sibTransId="{21ECDFE4-18F6-4853-A046-687374723F93}"/>
    <dgm:cxn modelId="{D76C70D2-908E-4340-873D-8DD3B07DADA4}" type="presOf" srcId="{4EE8B073-2662-4211-88FD-3F780B479335}" destId="{36BA0F86-05E3-4F56-8DDA-64D8EA824BE5}" srcOrd="0" destOrd="0" presId="urn:microsoft.com/office/officeart/2005/8/layout/arrow2"/>
    <dgm:cxn modelId="{E348B9F3-186E-453C-9DAB-0113EEDC5D34}" type="presOf" srcId="{61F523E6-DE2D-47FC-ADC7-928BC14DCEF8}" destId="{D68714DF-9EDE-4838-9966-03944FEEBB86}" srcOrd="0" destOrd="0" presId="urn:microsoft.com/office/officeart/2005/8/layout/arrow2"/>
    <dgm:cxn modelId="{4ABB8962-3BB6-4E45-AF36-B690E508C722}" type="presParOf" srcId="{C29B98F0-A956-4130-BF21-1FE0BAFBB787}" destId="{445CE76B-B663-4A13-91FA-4833B1F882E0}" srcOrd="0" destOrd="0" presId="urn:microsoft.com/office/officeart/2005/8/layout/arrow2"/>
    <dgm:cxn modelId="{80F2B8BB-A9D1-42A0-A446-725FA810ABFE}" type="presParOf" srcId="{C29B98F0-A956-4130-BF21-1FE0BAFBB787}" destId="{DD2FDE80-BD76-4FE6-AD76-212799F56C9B}" srcOrd="1" destOrd="0" presId="urn:microsoft.com/office/officeart/2005/8/layout/arrow2"/>
    <dgm:cxn modelId="{35CC3BCA-6DF3-4CC6-B196-A5F0A11952C3}" type="presParOf" srcId="{DD2FDE80-BD76-4FE6-AD76-212799F56C9B}" destId="{1A79CE91-146D-4A58-8CFF-24E185EEE864}" srcOrd="0" destOrd="0" presId="urn:microsoft.com/office/officeart/2005/8/layout/arrow2"/>
    <dgm:cxn modelId="{F3D3B1C4-FFF2-438D-B4A6-6BBDD53A7378}" type="presParOf" srcId="{DD2FDE80-BD76-4FE6-AD76-212799F56C9B}" destId="{02ACBB0C-A4E6-4CE0-AB81-EEC339D618C4}" srcOrd="1" destOrd="0" presId="urn:microsoft.com/office/officeart/2005/8/layout/arrow2"/>
    <dgm:cxn modelId="{C7D252CF-AA55-4FD9-837E-9FBAB21B9038}" type="presParOf" srcId="{DD2FDE80-BD76-4FE6-AD76-212799F56C9B}" destId="{0AD565A3-5AC3-4127-A403-CC5DC4A0D427}" srcOrd="2" destOrd="0" presId="urn:microsoft.com/office/officeart/2005/8/layout/arrow2"/>
    <dgm:cxn modelId="{73556352-5F84-45E3-A002-51802265191E}" type="presParOf" srcId="{DD2FDE80-BD76-4FE6-AD76-212799F56C9B}" destId="{2CF6D86F-C3C8-4708-9EA9-7215C8E231C2}" srcOrd="3" destOrd="0" presId="urn:microsoft.com/office/officeart/2005/8/layout/arrow2"/>
    <dgm:cxn modelId="{18BCB69C-49E5-4D17-BC9A-33DA44692CB0}" type="presParOf" srcId="{DD2FDE80-BD76-4FE6-AD76-212799F56C9B}" destId="{FE73A144-1EF7-4D1D-A0D8-4B0231E7A56E}" srcOrd="4" destOrd="0" presId="urn:microsoft.com/office/officeart/2005/8/layout/arrow2"/>
    <dgm:cxn modelId="{42AAF556-D55F-441E-B91E-2485CB88F76B}" type="presParOf" srcId="{DD2FDE80-BD76-4FE6-AD76-212799F56C9B}" destId="{65D9C5E1-E7BD-41A6-9C64-5D4CA8948D44}" srcOrd="5" destOrd="0" presId="urn:microsoft.com/office/officeart/2005/8/layout/arrow2"/>
    <dgm:cxn modelId="{3C1EDC62-30E0-40D3-90C6-49264C33AC19}" type="presParOf" srcId="{DD2FDE80-BD76-4FE6-AD76-212799F56C9B}" destId="{37BC5191-6CA7-4BCD-BD18-FA4936AE9D47}" srcOrd="6" destOrd="0" presId="urn:microsoft.com/office/officeart/2005/8/layout/arrow2"/>
    <dgm:cxn modelId="{AD20DAA6-3787-4F96-9D4C-CDEB034EFFD6}" type="presParOf" srcId="{DD2FDE80-BD76-4FE6-AD76-212799F56C9B}" destId="{D68714DF-9EDE-4838-9966-03944FEEBB86}" srcOrd="7" destOrd="0" presId="urn:microsoft.com/office/officeart/2005/8/layout/arrow2"/>
    <dgm:cxn modelId="{14A69CEE-7E9B-4D59-A082-38BCA0BBA432}" type="presParOf" srcId="{DD2FDE80-BD76-4FE6-AD76-212799F56C9B}" destId="{11088BE2-FC9D-41F7-A371-06827BFE761D}" srcOrd="8" destOrd="0" presId="urn:microsoft.com/office/officeart/2005/8/layout/arrow2"/>
    <dgm:cxn modelId="{EA883E96-87D1-4AA6-AC7B-62DA85A6AA93}" type="presParOf" srcId="{DD2FDE80-BD76-4FE6-AD76-212799F56C9B}" destId="{36BA0F86-05E3-4F56-8DDA-64D8EA824BE5}" srcOrd="9" destOrd="0" presId="urn:microsoft.com/office/officeart/2005/8/layout/arrow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5CE76B-B663-4A13-91FA-4833B1F882E0}">
      <dsp:nvSpPr>
        <dsp:cNvPr id="0" name=""/>
        <dsp:cNvSpPr/>
      </dsp:nvSpPr>
      <dsp:spPr>
        <a:xfrm rot="21051906">
          <a:off x="-267102" y="-52214"/>
          <a:ext cx="11364531" cy="5405216"/>
        </a:xfrm>
        <a:prstGeom prst="swooshArrow">
          <a:avLst>
            <a:gd name="adj1" fmla="val 25000"/>
            <a:gd name="adj2" fmla="val 25000"/>
          </a:avLst>
        </a:prstGeom>
        <a:solidFill>
          <a:schemeClr val="accent1">
            <a:lumMod val="40000"/>
            <a:lumOff val="60000"/>
          </a:schemeClr>
        </a:solidFill>
        <a:ln>
          <a:noFill/>
        </a:ln>
        <a:effectLst/>
      </dsp:spPr>
      <dsp:style>
        <a:lnRef idx="0">
          <a:scrgbClr r="0" g="0" b="0"/>
        </a:lnRef>
        <a:fillRef idx="1">
          <a:scrgbClr r="0" g="0" b="0"/>
        </a:fillRef>
        <a:effectRef idx="0">
          <a:scrgbClr r="0" g="0" b="0"/>
        </a:effectRef>
        <a:fontRef idx="minor"/>
      </dsp:style>
    </dsp:sp>
    <dsp:sp modelId="{1A79CE91-146D-4A58-8CFF-24E185EEE864}">
      <dsp:nvSpPr>
        <dsp:cNvPr id="0" name=""/>
        <dsp:cNvSpPr/>
      </dsp:nvSpPr>
      <dsp:spPr>
        <a:xfrm>
          <a:off x="810711" y="5075986"/>
          <a:ext cx="198911" cy="198911"/>
        </a:xfrm>
        <a:prstGeom prst="ellipse">
          <a:avLst/>
        </a:prstGeom>
        <a:solidFill>
          <a:schemeClr val="tx2"/>
        </a:solidFill>
        <a:ln w="17145" cap="flat" cmpd="sng" algn="ctr">
          <a:solidFill>
            <a:schemeClr val="lt1">
              <a:shade val="95000"/>
              <a:alpha val="50000"/>
              <a:satMod val="150000"/>
            </a:schemeClr>
          </a:solidFill>
          <a:prstDash val="solid"/>
        </a:ln>
        <a:effectLst/>
      </dsp:spPr>
      <dsp:style>
        <a:lnRef idx="3">
          <a:schemeClr val="lt1"/>
        </a:lnRef>
        <a:fillRef idx="1">
          <a:schemeClr val="accent2"/>
        </a:fillRef>
        <a:effectRef idx="1">
          <a:schemeClr val="accent2"/>
        </a:effectRef>
        <a:fontRef idx="minor">
          <a:schemeClr val="lt1"/>
        </a:fontRef>
      </dsp:style>
    </dsp:sp>
    <dsp:sp modelId="{02ACBB0C-A4E6-4CE0-AB81-EEC339D618C4}">
      <dsp:nvSpPr>
        <dsp:cNvPr id="0" name=""/>
        <dsp:cNvSpPr/>
      </dsp:nvSpPr>
      <dsp:spPr>
        <a:xfrm>
          <a:off x="1053138" y="5024493"/>
          <a:ext cx="2054608" cy="380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399" tIns="0" rIns="0" bIns="0" numCol="1" spcCol="1270" anchor="t" anchorCtr="0">
          <a:noAutofit/>
        </a:bodyPr>
        <a:lstStyle/>
        <a:p>
          <a:pPr marL="0" lvl="0" indent="0" algn="l" defTabSz="800100">
            <a:lnSpc>
              <a:spcPct val="90000"/>
            </a:lnSpc>
            <a:spcBef>
              <a:spcPct val="0"/>
            </a:spcBef>
            <a:spcAft>
              <a:spcPct val="35000"/>
            </a:spcAft>
            <a:buNone/>
          </a:pPr>
          <a:r>
            <a:rPr lang="en-US" sz="1800" b="1" kern="1200" dirty="0"/>
            <a:t>2001-</a:t>
          </a:r>
          <a:r>
            <a:rPr lang="en-US" sz="1800" kern="1200" dirty="0"/>
            <a:t> ECMA-335</a:t>
          </a:r>
        </a:p>
      </dsp:txBody>
      <dsp:txXfrm>
        <a:off x="1053138" y="5024493"/>
        <a:ext cx="2054608" cy="380722"/>
      </dsp:txXfrm>
    </dsp:sp>
    <dsp:sp modelId="{0AD565A3-5AC3-4127-A403-CC5DC4A0D427}">
      <dsp:nvSpPr>
        <dsp:cNvPr id="0" name=""/>
        <dsp:cNvSpPr/>
      </dsp:nvSpPr>
      <dsp:spPr>
        <a:xfrm>
          <a:off x="1402223" y="4300201"/>
          <a:ext cx="311340" cy="311340"/>
        </a:xfrm>
        <a:prstGeom prst="ellipse">
          <a:avLst/>
        </a:prstGeom>
        <a:solidFill>
          <a:schemeClr val="accent1"/>
        </a:solidFill>
        <a:ln w="17145" cap="flat" cmpd="sng" algn="ctr">
          <a:solidFill>
            <a:schemeClr val="lt1">
              <a:shade val="95000"/>
              <a:alpha val="50000"/>
              <a:satMod val="150000"/>
            </a:schemeClr>
          </a:solidFill>
          <a:prstDash val="solid"/>
        </a:ln>
        <a:effectLst/>
      </dsp:spPr>
      <dsp:style>
        <a:lnRef idx="3">
          <a:schemeClr val="lt1"/>
        </a:lnRef>
        <a:fillRef idx="1">
          <a:schemeClr val="accent2"/>
        </a:fillRef>
        <a:effectRef idx="1">
          <a:schemeClr val="accent2"/>
        </a:effectRef>
        <a:fontRef idx="minor">
          <a:schemeClr val="lt1"/>
        </a:fontRef>
      </dsp:style>
    </dsp:sp>
    <dsp:sp modelId="{2CF6D86F-C3C8-4708-9EA9-7215C8E231C2}">
      <dsp:nvSpPr>
        <dsp:cNvPr id="0" name=""/>
        <dsp:cNvSpPr/>
      </dsp:nvSpPr>
      <dsp:spPr>
        <a:xfrm>
          <a:off x="1677668" y="4461536"/>
          <a:ext cx="7422355" cy="597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973" tIns="0" rIns="0" bIns="0" numCol="1" spcCol="1270" anchor="t" anchorCtr="0">
          <a:noAutofit/>
        </a:bodyPr>
        <a:lstStyle/>
        <a:p>
          <a:pPr marL="0" lvl="0" indent="0" algn="l" defTabSz="800100">
            <a:lnSpc>
              <a:spcPct val="100000"/>
            </a:lnSpc>
            <a:spcBef>
              <a:spcPct val="0"/>
            </a:spcBef>
            <a:spcAft>
              <a:spcPct val="35000"/>
            </a:spcAft>
            <a:buNone/>
          </a:pPr>
          <a:r>
            <a:rPr lang="en-US" sz="1800" b="1" kern="1200" dirty="0"/>
            <a:t>2002-</a:t>
          </a:r>
          <a:r>
            <a:rPr lang="en-US" sz="1800" kern="1200" dirty="0"/>
            <a:t> .NET 1.0 for Windows released, Mono project begins	</a:t>
          </a:r>
        </a:p>
      </dsp:txBody>
      <dsp:txXfrm>
        <a:off x="1677668" y="4461536"/>
        <a:ext cx="7422355" cy="597790"/>
      </dsp:txXfrm>
    </dsp:sp>
    <dsp:sp modelId="{FE73A144-1EF7-4D1D-A0D8-4B0231E7A56E}">
      <dsp:nvSpPr>
        <dsp:cNvPr id="0" name=""/>
        <dsp:cNvSpPr/>
      </dsp:nvSpPr>
      <dsp:spPr>
        <a:xfrm>
          <a:off x="2268407" y="3422808"/>
          <a:ext cx="415120" cy="415120"/>
        </a:xfrm>
        <a:prstGeom prst="ellipse">
          <a:avLst/>
        </a:prstGeom>
        <a:solidFill>
          <a:schemeClr val="accent1"/>
        </a:solidFill>
        <a:ln w="17145" cap="flat" cmpd="sng" algn="ctr">
          <a:solidFill>
            <a:schemeClr val="lt1">
              <a:shade val="95000"/>
              <a:alpha val="50000"/>
              <a:satMod val="150000"/>
            </a:schemeClr>
          </a:solidFill>
          <a:prstDash val="solid"/>
        </a:ln>
        <a:effectLst/>
      </dsp:spPr>
      <dsp:style>
        <a:lnRef idx="3">
          <a:schemeClr val="lt1"/>
        </a:lnRef>
        <a:fillRef idx="1">
          <a:schemeClr val="accent2"/>
        </a:fillRef>
        <a:effectRef idx="1">
          <a:schemeClr val="accent2"/>
        </a:effectRef>
        <a:fontRef idx="minor">
          <a:schemeClr val="lt1"/>
        </a:fontRef>
      </dsp:style>
    </dsp:sp>
    <dsp:sp modelId="{65D9C5E1-E7BD-41A6-9C64-5D4CA8948D44}">
      <dsp:nvSpPr>
        <dsp:cNvPr id="0" name=""/>
        <dsp:cNvSpPr/>
      </dsp:nvSpPr>
      <dsp:spPr>
        <a:xfrm>
          <a:off x="2607425" y="3804149"/>
          <a:ext cx="5754695" cy="634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9964" tIns="0" rIns="0" bIns="0" numCol="1" spcCol="1270" anchor="t" anchorCtr="0">
          <a:noAutofit/>
        </a:bodyPr>
        <a:lstStyle/>
        <a:p>
          <a:pPr marL="0" lvl="0" indent="0" algn="l" defTabSz="800100">
            <a:lnSpc>
              <a:spcPct val="90000"/>
            </a:lnSpc>
            <a:spcBef>
              <a:spcPct val="0"/>
            </a:spcBef>
            <a:spcAft>
              <a:spcPct val="35000"/>
            </a:spcAft>
            <a:buNone/>
          </a:pPr>
          <a:r>
            <a:rPr lang="en-US" sz="1800" b="1" kern="1200" dirty="0"/>
            <a:t>2008-</a:t>
          </a:r>
          <a:r>
            <a:rPr lang="en-US" sz="1800" kern="1200" dirty="0"/>
            <a:t> ASP.NET MVC (web platform) Open Source</a:t>
          </a:r>
        </a:p>
      </dsp:txBody>
      <dsp:txXfrm>
        <a:off x="2607425" y="3804149"/>
        <a:ext cx="5754695" cy="634825"/>
      </dsp:txXfrm>
    </dsp:sp>
    <dsp:sp modelId="{37BC5191-6CA7-4BCD-BD18-FA4936AE9D47}">
      <dsp:nvSpPr>
        <dsp:cNvPr id="0" name=""/>
        <dsp:cNvSpPr/>
      </dsp:nvSpPr>
      <dsp:spPr>
        <a:xfrm>
          <a:off x="4008686" y="2248588"/>
          <a:ext cx="536197" cy="536197"/>
        </a:xfrm>
        <a:prstGeom prst="ellipse">
          <a:avLst/>
        </a:prstGeom>
        <a:solidFill>
          <a:schemeClr val="accent2"/>
        </a:solidFill>
        <a:ln w="17145" cap="flat" cmpd="sng" algn="ctr">
          <a:solidFill>
            <a:schemeClr val="lt1">
              <a:shade val="95000"/>
              <a:alpha val="50000"/>
              <a:satMod val="150000"/>
            </a:schemeClr>
          </a:solidFill>
          <a:prstDash val="solid"/>
        </a:ln>
        <a:effectLst/>
      </dsp:spPr>
      <dsp:style>
        <a:lnRef idx="3">
          <a:schemeClr val="lt1"/>
        </a:lnRef>
        <a:fillRef idx="1">
          <a:schemeClr val="accent2"/>
        </a:fillRef>
        <a:effectRef idx="1">
          <a:schemeClr val="accent2"/>
        </a:effectRef>
        <a:fontRef idx="minor">
          <a:schemeClr val="lt1"/>
        </a:fontRef>
      </dsp:style>
    </dsp:sp>
    <dsp:sp modelId="{D68714DF-9EDE-4838-9966-03944FEEBB86}">
      <dsp:nvSpPr>
        <dsp:cNvPr id="0" name=""/>
        <dsp:cNvSpPr/>
      </dsp:nvSpPr>
      <dsp:spPr>
        <a:xfrm>
          <a:off x="4410398" y="2860699"/>
          <a:ext cx="6984092" cy="540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4120" tIns="0" rIns="0" bIns="0" numCol="1" spcCol="1270" anchor="t" anchorCtr="0">
          <a:noAutofit/>
        </a:bodyPr>
        <a:lstStyle/>
        <a:p>
          <a:pPr marL="0" lvl="0" indent="0" algn="l" defTabSz="800100">
            <a:lnSpc>
              <a:spcPct val="90000"/>
            </a:lnSpc>
            <a:spcBef>
              <a:spcPct val="0"/>
            </a:spcBef>
            <a:spcAft>
              <a:spcPct val="35000"/>
            </a:spcAft>
            <a:buNone/>
          </a:pPr>
          <a:r>
            <a:rPr lang="en-US" sz="1800" b="1" kern="1200" dirty="0"/>
            <a:t>April 2014- </a:t>
          </a:r>
          <a:r>
            <a:rPr lang="en-US" sz="1800" kern="1200" dirty="0"/>
            <a:t>.NET Compiler Platform (“Roslyn”) Open Source 	             	       .NET Foundation founded</a:t>
          </a:r>
        </a:p>
      </dsp:txBody>
      <dsp:txXfrm>
        <a:off x="4410398" y="2860699"/>
        <a:ext cx="6984092" cy="540870"/>
      </dsp:txXfrm>
    </dsp:sp>
    <dsp:sp modelId="{11088BE2-FC9D-41F7-A371-06827BFE761D}">
      <dsp:nvSpPr>
        <dsp:cNvPr id="0" name=""/>
        <dsp:cNvSpPr/>
      </dsp:nvSpPr>
      <dsp:spPr>
        <a:xfrm>
          <a:off x="5204153" y="1706219"/>
          <a:ext cx="595746" cy="595746"/>
        </a:xfrm>
        <a:prstGeom prst="ellipse">
          <a:avLst/>
        </a:prstGeom>
        <a:solidFill>
          <a:schemeClr val="accent1"/>
        </a:solidFill>
        <a:ln w="17145" cap="flat" cmpd="sng" algn="ctr">
          <a:solidFill>
            <a:schemeClr val="lt1">
              <a:shade val="95000"/>
              <a:alpha val="50000"/>
              <a:satMod val="150000"/>
            </a:schemeClr>
          </a:solidFill>
          <a:prstDash val="solid"/>
        </a:ln>
        <a:effectLst/>
      </dsp:spPr>
      <dsp:style>
        <a:lnRef idx="3">
          <a:schemeClr val="lt1"/>
        </a:lnRef>
        <a:fillRef idx="1">
          <a:schemeClr val="accent2"/>
        </a:fillRef>
        <a:effectRef idx="1">
          <a:schemeClr val="accent2"/>
        </a:effectRef>
        <a:fontRef idx="minor">
          <a:schemeClr val="lt1"/>
        </a:fontRef>
      </dsp:style>
    </dsp:sp>
    <dsp:sp modelId="{36BA0F86-05E3-4F56-8DDA-64D8EA824BE5}">
      <dsp:nvSpPr>
        <dsp:cNvPr id="0" name=""/>
        <dsp:cNvSpPr/>
      </dsp:nvSpPr>
      <dsp:spPr>
        <a:xfrm>
          <a:off x="5510303" y="2338610"/>
          <a:ext cx="5897843" cy="7509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2024" tIns="0" rIns="0" bIns="0" numCol="1" spcCol="1270" anchor="t" anchorCtr="0">
          <a:noAutofit/>
        </a:bodyPr>
        <a:lstStyle/>
        <a:p>
          <a:pPr marL="0" lvl="0" indent="0" algn="l" defTabSz="800100">
            <a:lnSpc>
              <a:spcPct val="90000"/>
            </a:lnSpc>
            <a:spcBef>
              <a:spcPct val="0"/>
            </a:spcBef>
            <a:spcAft>
              <a:spcPct val="35000"/>
            </a:spcAft>
            <a:buNone/>
          </a:pPr>
          <a:r>
            <a:rPr lang="en-US" sz="1800" b="1" kern="1200" dirty="0"/>
            <a:t>Nov 2014</a:t>
          </a:r>
          <a:r>
            <a:rPr lang="en-US" sz="1800" kern="1200" dirty="0"/>
            <a:t>- .NET Core Cross-plat, Open Source</a:t>
          </a:r>
        </a:p>
      </dsp:txBody>
      <dsp:txXfrm>
        <a:off x="5510303" y="2338610"/>
        <a:ext cx="5897843" cy="750972"/>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B109183-6A97-499C-A537-A98260FD926B}"/>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endParaRPr lang="en-US"/>
          </a:p>
        </p:txBody>
      </p:sp>
      <p:sp>
        <p:nvSpPr>
          <p:cNvPr id="3" name="Date Placeholder 2">
            <a:extLst>
              <a:ext uri="{FF2B5EF4-FFF2-40B4-BE49-F238E27FC236}">
                <a16:creationId xmlns:a16="http://schemas.microsoft.com/office/drawing/2014/main" id="{8B7B27EE-C43D-48BC-BE7F-8AA923ADF511}"/>
              </a:ext>
            </a:extLst>
          </p:cNvPr>
          <p:cNvSpPr>
            <a:spLocks noGrp="1"/>
          </p:cNvSpPr>
          <p:nvPr>
            <p:ph type="dt" sz="quarter" idx="1"/>
          </p:nvPr>
        </p:nvSpPr>
        <p:spPr>
          <a:xfrm>
            <a:off x="4143375" y="1"/>
            <a:ext cx="3170238" cy="481013"/>
          </a:xfrm>
          <a:prstGeom prst="rect">
            <a:avLst/>
          </a:prstGeom>
        </p:spPr>
        <p:txBody>
          <a:bodyPr vert="horz" lIns="91429" tIns="45715" rIns="91429" bIns="45715" rtlCol="0"/>
          <a:lstStyle>
            <a:lvl1pPr algn="r">
              <a:defRPr sz="1200"/>
            </a:lvl1pPr>
          </a:lstStyle>
          <a:p>
            <a:fld id="{6A4A805B-461C-4670-9402-81E801250286}" type="datetimeFigureOut">
              <a:rPr lang="en-US" smtClean="0"/>
              <a:t>7/6/2020</a:t>
            </a:fld>
            <a:endParaRPr lang="en-US"/>
          </a:p>
        </p:txBody>
      </p:sp>
      <p:sp>
        <p:nvSpPr>
          <p:cNvPr id="4" name="Footer Placeholder 3">
            <a:extLst>
              <a:ext uri="{FF2B5EF4-FFF2-40B4-BE49-F238E27FC236}">
                <a16:creationId xmlns:a16="http://schemas.microsoft.com/office/drawing/2014/main" id="{ECE6E46E-E7C4-451B-8240-39427C18E875}"/>
              </a:ext>
            </a:extLst>
          </p:cNvPr>
          <p:cNvSpPr>
            <a:spLocks noGrp="1"/>
          </p:cNvSpPr>
          <p:nvPr>
            <p:ph type="ftr" sz="quarter" idx="2"/>
          </p:nvPr>
        </p:nvSpPr>
        <p:spPr>
          <a:xfrm>
            <a:off x="0" y="9120188"/>
            <a:ext cx="3170238" cy="481012"/>
          </a:xfrm>
          <a:prstGeom prst="rect">
            <a:avLst/>
          </a:prstGeom>
        </p:spPr>
        <p:txBody>
          <a:bodyPr vert="horz" lIns="91429" tIns="45715" rIns="91429" bIns="45715"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3B97971-52EE-4BDD-A93C-B1B507E4CC55}"/>
              </a:ext>
            </a:extLst>
          </p:cNvPr>
          <p:cNvSpPr>
            <a:spLocks noGrp="1"/>
          </p:cNvSpPr>
          <p:nvPr>
            <p:ph type="sldNum" sz="quarter" idx="3"/>
          </p:nvPr>
        </p:nvSpPr>
        <p:spPr>
          <a:xfrm>
            <a:off x="4143375" y="9120188"/>
            <a:ext cx="3170238" cy="481012"/>
          </a:xfrm>
          <a:prstGeom prst="rect">
            <a:avLst/>
          </a:prstGeom>
        </p:spPr>
        <p:txBody>
          <a:bodyPr vert="horz" lIns="91429" tIns="45715" rIns="91429" bIns="45715" rtlCol="0" anchor="b"/>
          <a:lstStyle>
            <a:lvl1pPr algn="r">
              <a:defRPr sz="1200"/>
            </a:lvl1pPr>
          </a:lstStyle>
          <a:p>
            <a:fld id="{BE7A608B-A52C-471B-B76C-638862CCF1D6}" type="slidenum">
              <a:rPr lang="en-US" smtClean="0"/>
              <a:t>‹#›</a:t>
            </a:fld>
            <a:endParaRPr lang="en-US"/>
          </a:p>
        </p:txBody>
      </p:sp>
    </p:spTree>
    <p:extLst>
      <p:ext uri="{BB962C8B-B14F-4D97-AF65-F5344CB8AC3E}">
        <p14:creationId xmlns:p14="http://schemas.microsoft.com/office/powerpoint/2010/main" val="42370525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50" tIns="48325" rIns="96650" bIns="48325" rtlCol="0" anchor="ctr"/>
          <a:lstStyle/>
          <a:p>
            <a:endParaRPr lang="en-US"/>
          </a:p>
        </p:txBody>
      </p:sp>
      <p:sp>
        <p:nvSpPr>
          <p:cNvPr id="5" name="Notes Placeholder 4"/>
          <p:cNvSpPr>
            <a:spLocks noGrp="1"/>
          </p:cNvSpPr>
          <p:nvPr>
            <p:ph type="body" sz="quarter" idx="3"/>
          </p:nvPr>
        </p:nvSpPr>
        <p:spPr>
          <a:xfrm>
            <a:off x="731521" y="4620578"/>
            <a:ext cx="5852160" cy="3780473"/>
          </a:xfrm>
          <a:prstGeom prst="rect">
            <a:avLst/>
          </a:prstGeom>
        </p:spPr>
        <p:txBody>
          <a:bodyPr vert="horz" lIns="96650" tIns="48325" rIns="96650" bIns="48325"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4143587" y="9119474"/>
            <a:ext cx="3169921" cy="481726"/>
          </a:xfrm>
          <a:prstGeom prst="rect">
            <a:avLst/>
          </a:prstGeom>
        </p:spPr>
        <p:txBody>
          <a:bodyPr vert="horz" lIns="96650" tIns="48325" rIns="96650" bIns="48325" rtlCol="0" anchor="b"/>
          <a:lstStyle>
            <a:lvl1pPr algn="r">
              <a:defRPr sz="1300"/>
            </a:lvl1pPr>
          </a:lstStyle>
          <a:p>
            <a:fld id="{E0AE778D-2A57-4226-B72B-26EA3CA60131}" type="slidenum">
              <a:rPr lang="en-US" smtClean="0"/>
              <a:t>‹#›</a:t>
            </a:fld>
            <a:endParaRPr lang="en-US"/>
          </a:p>
        </p:txBody>
      </p:sp>
      <p:sp>
        <p:nvSpPr>
          <p:cNvPr id="11" name="Header Placeholder 10">
            <a:extLst>
              <a:ext uri="{FF2B5EF4-FFF2-40B4-BE49-F238E27FC236}">
                <a16:creationId xmlns:a16="http://schemas.microsoft.com/office/drawing/2014/main" id="{C6085E80-0CA6-429A-827F-050AA72B63D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github.com/dotnet-architecture"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dotnet.microsoft.com/learn/dotnet/architecture-guide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techempower.com/benchmarks/#section=data-r14&amp;hw=ph&amp;test=plaintext"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ageofascent.com/2019/02/04/asp-net-core-saturating-10gbe-at-7-million-requests-per-second/"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techempower.com/benchmarks/#section=data-r14&amp;hw=ph&amp;test=plaintext"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501">
              <a:defRPr/>
            </a:pPr>
            <a:fld id="{3F63EB8A-53A4-4077-8798-610E05BE84FE}" type="slidenum">
              <a:rPr lang="en-US">
                <a:solidFill>
                  <a:prstClr val="black"/>
                </a:solidFill>
                <a:latin typeface="Calibri" panose="020F0502020204030204"/>
              </a:rPr>
              <a:pPr defTabSz="966501">
                <a:defRPr/>
              </a:pPr>
              <a:t>1</a:t>
            </a:fld>
            <a:endParaRPr lang="en-US">
              <a:solidFill>
                <a:prstClr val="black"/>
              </a:solidFill>
              <a:latin typeface="Calibri" panose="020F0502020204030204"/>
            </a:endParaRPr>
          </a:p>
        </p:txBody>
      </p:sp>
      <p:sp>
        <p:nvSpPr>
          <p:cNvPr id="8" name="Header Placeholder 10">
            <a:extLst>
              <a:ext uri="{FF2B5EF4-FFF2-40B4-BE49-F238E27FC236}">
                <a16:creationId xmlns:a16="http://schemas.microsoft.com/office/drawing/2014/main" id="{2D783C66-F127-46DC-9F52-CFBF74E00FBD}"/>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4587163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Mono </a:t>
            </a:r>
            <a:r>
              <a:rPr lang="en-US" dirty="0" err="1"/>
              <a:t>merguje</a:t>
            </a:r>
            <a:r>
              <a:rPr lang="en-US" dirty="0"/>
              <a:t> </a:t>
            </a:r>
            <a:r>
              <a:rPr lang="en-US" dirty="0" err="1"/>
              <a:t>sie</a:t>
            </a:r>
            <a:r>
              <a:rPr lang="en-US" dirty="0"/>
              <a:t> do </a:t>
            </a:r>
            <a:r>
              <a:rPr lang="en-US" dirty="0" err="1"/>
              <a:t>.net</a:t>
            </a:r>
            <a:r>
              <a:rPr lang="en-US" dirty="0"/>
              <a:t> core (</a:t>
            </a:r>
            <a:r>
              <a:rPr lang="en-US" dirty="0" err="1"/>
              <a:t>juz</a:t>
            </a:r>
            <a:r>
              <a:rPr lang="en-US" dirty="0"/>
              <a:t> jest)</a:t>
            </a:r>
          </a:p>
          <a:p>
            <a:endParaRPr lang="en-US" dirty="0"/>
          </a:p>
          <a:p>
            <a:r>
              <a:rPr lang="en-US" dirty="0"/>
              <a:t>A </a:t>
            </a:r>
            <a:r>
              <a:rPr lang="en-US" dirty="0" err="1"/>
              <a:t>.net</a:t>
            </a:r>
            <a:r>
              <a:rPr lang="en-US" dirty="0"/>
              <a:t> framework </a:t>
            </a:r>
            <a:r>
              <a:rPr lang="en-US" dirty="0" err="1"/>
              <a:t>wymiera</a:t>
            </a:r>
            <a:endParaRPr lang="en-US" dirty="0"/>
          </a:p>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13</a:t>
            </a:fld>
            <a:endParaRPr lang="en-US"/>
          </a:p>
        </p:txBody>
      </p:sp>
    </p:spTree>
    <p:extLst>
      <p:ext uri="{BB962C8B-B14F-4D97-AF65-F5344CB8AC3E}">
        <p14:creationId xmlns:p14="http://schemas.microsoft.com/office/powerpoint/2010/main" val="30354006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want to learn .NET? Start with a language. We make it easy to get started learning right in your browser. </a:t>
            </a:r>
          </a:p>
        </p:txBody>
      </p:sp>
      <p:sp>
        <p:nvSpPr>
          <p:cNvPr id="4" name="Slide Number Placeholder 3"/>
          <p:cNvSpPr>
            <a:spLocks noGrp="1"/>
          </p:cNvSpPr>
          <p:nvPr>
            <p:ph type="sldNum" sz="quarter" idx="10"/>
          </p:nvPr>
        </p:nvSpPr>
        <p:spPr/>
        <p:txBody>
          <a:bodyPr/>
          <a:lstStyle/>
          <a:p>
            <a:fld id="{E0AE778D-2A57-4226-B72B-26EA3CA60131}" type="slidenum">
              <a:rPr lang="en-US" smtClean="0"/>
              <a:t>20</a:t>
            </a:fld>
            <a:endParaRPr lang="en-US"/>
          </a:p>
        </p:txBody>
      </p:sp>
      <p:sp>
        <p:nvSpPr>
          <p:cNvPr id="5" name="Header Placeholder 10">
            <a:extLst>
              <a:ext uri="{FF2B5EF4-FFF2-40B4-BE49-F238E27FC236}">
                <a16:creationId xmlns:a16="http://schemas.microsoft.com/office/drawing/2014/main" id="{43AD052D-DF69-459D-86BF-623D5EA6F6A5}"/>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2782463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https://github.com/dotnet-architecture</a:t>
            </a:r>
            <a:endParaRPr lang="en-US" dirty="0"/>
          </a:p>
          <a:p>
            <a:r>
              <a:rPr lang="en-US" dirty="0">
                <a:hlinkClick r:id="rId4"/>
              </a:rPr>
              <a:t>https://dotnet.microsoft.com/learn/dotnet/architecture-guides</a:t>
            </a:r>
            <a:endParaRPr lang="en-US" dirty="0"/>
          </a:p>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22</a:t>
            </a:fld>
            <a:endParaRPr lang="en-US"/>
          </a:p>
        </p:txBody>
      </p:sp>
    </p:spTree>
    <p:extLst>
      <p:ext uri="{BB962C8B-B14F-4D97-AF65-F5344CB8AC3E}">
        <p14:creationId xmlns:p14="http://schemas.microsoft.com/office/powerpoint/2010/main" val="679570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You can build anything with .NET.  From desktop apps to cloud-native services, iPhone and Android mobile apps to artificial intelligence, you can build almost anything with the .NET platform. </a:t>
            </a:r>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2</a:t>
            </a:fld>
            <a:endParaRPr lang="en-US"/>
          </a:p>
        </p:txBody>
      </p:sp>
      <p:sp>
        <p:nvSpPr>
          <p:cNvPr id="5" name="Header Placeholder 10">
            <a:extLst>
              <a:ext uri="{FF2B5EF4-FFF2-40B4-BE49-F238E27FC236}">
                <a16:creationId xmlns:a16="http://schemas.microsoft.com/office/drawing/2014/main" id="{2EE73D4C-51FB-4802-AE0D-9B906CA7C3F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4259005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.NET is an entire software development platform that takes care of a lot of the heavy lifting for you when you want to build an application. Applications frameworks help you build the specific types of apps or workloads and enable you to literally build any app for any platform with any operating system. Each .NET workload shares a common infrastructure and </a:t>
            </a:r>
            <a:r>
              <a:rPr lang="en-US" b="0" baseline="0" dirty="0"/>
              <a:t>.NET Standard library. </a:t>
            </a:r>
            <a:r>
              <a:rPr lang="en-US" baseline="0" dirty="0"/>
              <a:t>This means not only are your .NET skills portable, but your </a:t>
            </a:r>
            <a:r>
              <a:rPr lang="en-US" i="1" baseline="0" dirty="0"/>
              <a:t>actual code </a:t>
            </a:r>
            <a:r>
              <a:rPr lang="en-US" baseline="0" dirty="0"/>
              <a:t>is portable no matter what you’re building. This makes it easy to share reusable components (called libraries) across the breadth of applications people build. </a:t>
            </a:r>
          </a:p>
          <a:p>
            <a:endParaRPr lang="en-US" baseline="0" dirty="0"/>
          </a:p>
          <a:p>
            <a:r>
              <a:rPr lang="en-US" baseline="0" dirty="0"/>
              <a:t>Additionally, there are a broad set of development tools that makes it really productive to write, debug, build and manage code bases. </a:t>
            </a:r>
          </a:p>
          <a:p>
            <a:endParaRPr lang="en-US" dirty="0"/>
          </a:p>
          <a:p>
            <a:r>
              <a:rPr lang="en-US" dirty="0"/>
              <a:t>See:</a:t>
            </a:r>
            <a:r>
              <a:rPr lang="en-US" baseline="0" dirty="0"/>
              <a:t> www.dot.net</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4260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WSL  - Windows Subsystem for Linux</a:t>
            </a:r>
          </a:p>
          <a:p>
            <a:r>
              <a:rPr lang="pl-PL" dirty="0"/>
              <a:t>Debugowanie WSL</a:t>
            </a:r>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5</a:t>
            </a:fld>
            <a:endParaRPr lang="en-US"/>
          </a:p>
        </p:txBody>
      </p:sp>
    </p:spTree>
    <p:extLst>
      <p:ext uri="{BB962C8B-B14F-4D97-AF65-F5344CB8AC3E}">
        <p14:creationId xmlns:p14="http://schemas.microsoft.com/office/powerpoint/2010/main" val="3270711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is fast. Really fast! That means applications provide better response times and require less compute power. </a:t>
            </a:r>
            <a:r>
              <a:rPr lang="en-US" dirty="0" err="1"/>
              <a:t>StackOverflow</a:t>
            </a:r>
            <a:r>
              <a:rPr lang="en-US" dirty="0"/>
              <a:t> serves 5.3M page views a day on just 9 servers!</a:t>
            </a:r>
          </a:p>
          <a:p>
            <a:r>
              <a:rPr lang="en-US" dirty="0"/>
              <a:t>The popular </a:t>
            </a:r>
            <a:r>
              <a:rPr lang="en-US" u="sng" dirty="0" err="1">
                <a:hlinkClick r:id="rId3"/>
              </a:rPr>
              <a:t>TechEmpower</a:t>
            </a:r>
            <a:r>
              <a:rPr lang="en-US" dirty="0"/>
              <a:t> benchmark compares web application frameworks with tasks like JSON serialization, database access, and server side template rendering - .NET performs faster than any other popular framework. </a:t>
            </a:r>
          </a:p>
          <a:p>
            <a:r>
              <a:rPr lang="en-US" dirty="0"/>
              <a:t>https://www.techempower.com/benchmarks/</a:t>
            </a:r>
          </a:p>
          <a:p>
            <a:endParaRPr lang="en-US" dirty="0"/>
          </a:p>
          <a:p>
            <a:r>
              <a:rPr lang="en-US" dirty="0"/>
              <a:t>The community has played a crucial role in performance work for the .NET stack. </a:t>
            </a:r>
          </a:p>
          <a:p>
            <a:r>
              <a:rPr lang="en-US" dirty="0"/>
              <a:t>https://blogs.msdn.microsoft.com/dotnet/tag/performance/</a:t>
            </a:r>
          </a:p>
          <a:p>
            <a:endParaRPr lang="en-US" dirty="0"/>
          </a:p>
          <a:p>
            <a:r>
              <a:rPr lang="en-US" dirty="0">
                <a:hlinkClick r:id="rId4"/>
              </a:rPr>
              <a:t>https://www.ageofascent.com/2019/02/04/asp-net-core-saturating-10gbe-at-7-million-requests-per-second/</a:t>
            </a:r>
            <a:endParaRPr lang="en-US" dirty="0"/>
          </a:p>
          <a:p>
            <a:endParaRPr lang="en-US" dirty="0"/>
          </a:p>
        </p:txBody>
      </p:sp>
      <p:sp>
        <p:nvSpPr>
          <p:cNvPr id="4" name="Slide Number Placeholder 3"/>
          <p:cNvSpPr>
            <a:spLocks noGrp="1"/>
          </p:cNvSpPr>
          <p:nvPr>
            <p:ph type="sldNum" sz="quarter" idx="10"/>
          </p:nvPr>
        </p:nvSpPr>
        <p:spPr/>
        <p:txBody>
          <a:bodyPr/>
          <a:lstStyle/>
          <a:p>
            <a:pPr defTabSz="914295">
              <a:defRPr/>
            </a:pPr>
            <a:fld id="{CC8195A8-0CC9-4EC5-84EE-12317B82121E}" type="slidenum">
              <a:rPr lang="en-US" sz="1200">
                <a:solidFill>
                  <a:prstClr val="black"/>
                </a:solidFill>
                <a:latin typeface="Calibri" panose="020F0502020204030204"/>
              </a:rPr>
              <a:pPr defTabSz="914295">
                <a:defRPr/>
              </a:pPr>
              <a:t>6</a:t>
            </a:fld>
            <a:endParaRPr lang="en-US" sz="1200">
              <a:solidFill>
                <a:prstClr val="black"/>
              </a:solidFill>
              <a:latin typeface="Calibri" panose="020F0502020204030204"/>
            </a:endParaRPr>
          </a:p>
        </p:txBody>
      </p:sp>
      <p:sp>
        <p:nvSpPr>
          <p:cNvPr id="5" name="Header Placeholder 10">
            <a:extLst>
              <a:ext uri="{FF2B5EF4-FFF2-40B4-BE49-F238E27FC236}">
                <a16:creationId xmlns:a16="http://schemas.microsoft.com/office/drawing/2014/main" id="{C439D571-BAE9-452E-94E1-F9F2962948E8}"/>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401992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is fast. Really fast! That means applications provide better response times and require less compute power. </a:t>
            </a:r>
            <a:r>
              <a:rPr lang="en-US" dirty="0" err="1"/>
              <a:t>StackOverflow</a:t>
            </a:r>
            <a:r>
              <a:rPr lang="en-US" dirty="0"/>
              <a:t> serves 5.3M page views a day on just 9 servers!</a:t>
            </a:r>
          </a:p>
          <a:p>
            <a:r>
              <a:rPr lang="en-US" dirty="0"/>
              <a:t>The popular </a:t>
            </a:r>
            <a:r>
              <a:rPr lang="en-US" u="sng" dirty="0" err="1">
                <a:hlinkClick r:id="rId3"/>
              </a:rPr>
              <a:t>TechEmpower</a:t>
            </a:r>
            <a:r>
              <a:rPr lang="en-US" dirty="0"/>
              <a:t> benchmark compares web application frameworks with tasks like JSON serialization, database access, and server side template rendering - .NET performs faster than any other popular framework. </a:t>
            </a:r>
          </a:p>
          <a:p>
            <a:r>
              <a:rPr lang="en-US" dirty="0">
                <a:hlinkClick r:id="rId3"/>
              </a:rPr>
              <a:t>https://www.techempower.com/benchmarks/#section=data-r14&amp;hw=ph&amp;test=plaintext</a:t>
            </a:r>
            <a:endParaRPr lang="en-US" dirty="0"/>
          </a:p>
          <a:p>
            <a:endParaRPr lang="en-US" dirty="0"/>
          </a:p>
          <a:p>
            <a:r>
              <a:rPr lang="en-US" dirty="0"/>
              <a:t>The community has played a crucial role in performance work for the .NET stack. </a:t>
            </a:r>
          </a:p>
          <a:p>
            <a:r>
              <a:rPr lang="en-US" dirty="0"/>
              <a:t>https://blogs.msdn.microsoft.com/dotnet/tag/performance/</a:t>
            </a:r>
          </a:p>
          <a:p>
            <a:endParaRPr lang="en-US" dirty="0"/>
          </a:p>
        </p:txBody>
      </p:sp>
      <p:sp>
        <p:nvSpPr>
          <p:cNvPr id="4" name="Slide Number Placeholder 3"/>
          <p:cNvSpPr>
            <a:spLocks noGrp="1"/>
          </p:cNvSpPr>
          <p:nvPr>
            <p:ph type="sldNum" sz="quarter" idx="10"/>
          </p:nvPr>
        </p:nvSpPr>
        <p:spPr/>
        <p:txBody>
          <a:bodyPr/>
          <a:lstStyle/>
          <a:p>
            <a:pPr defTabSz="914295">
              <a:defRPr/>
            </a:pPr>
            <a:fld id="{CC8195A8-0CC9-4EC5-84EE-12317B82121E}" type="slidenum">
              <a:rPr lang="en-US" sz="1200">
                <a:solidFill>
                  <a:prstClr val="black"/>
                </a:solidFill>
                <a:latin typeface="Calibri" panose="020F0502020204030204"/>
              </a:rPr>
              <a:pPr defTabSz="914295">
                <a:defRPr/>
              </a:pPr>
              <a:t>7</a:t>
            </a:fld>
            <a:endParaRPr lang="en-US" sz="1200">
              <a:solidFill>
                <a:prstClr val="black"/>
              </a:solidFill>
              <a:latin typeface="Calibri" panose="020F0502020204030204"/>
            </a:endParaRPr>
          </a:p>
        </p:txBody>
      </p:sp>
      <p:sp>
        <p:nvSpPr>
          <p:cNvPr id="5" name="Header Placeholder 10">
            <a:extLst>
              <a:ext uri="{FF2B5EF4-FFF2-40B4-BE49-F238E27FC236}">
                <a16:creationId xmlns:a16="http://schemas.microsoft.com/office/drawing/2014/main" id="{C439D571-BAE9-452E-94E1-F9F2962948E8}"/>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1853253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seen companies taking a bet on .NET because it’s a completely open source project. More than 16,000 contributors* from 3300 companies have contributed to .NET Core and related open source repositories, with over half of the contributions coming from outside Microsoft. </a:t>
            </a:r>
          </a:p>
          <a:p>
            <a:endParaRPr lang="en-US" dirty="0"/>
          </a:p>
          <a:p>
            <a:r>
              <a:rPr lang="en-US" dirty="0"/>
              <a:t>Samsung is a big partner and are releasing their new Smart TVs that support .NET. They plan to expand to all their IoT devices too. </a:t>
            </a:r>
            <a:r>
              <a:rPr lang="en-US" dirty="0" err="1"/>
              <a:t>Illyriad</a:t>
            </a:r>
            <a:r>
              <a:rPr lang="en-US" dirty="0"/>
              <a:t> Games, specifically Ben Adams, contributed many performance enhancements to the platform. They build a MMO with hundreds of thousands of concurrent users so performance is super important to them. These enhancements not only benefit them but everyone that uses .NET. </a:t>
            </a:r>
          </a:p>
          <a:p>
            <a:endParaRPr lang="en-US" dirty="0"/>
          </a:p>
          <a:p>
            <a:pPr defTabSz="966501">
              <a:defRPr/>
            </a:pPr>
            <a:r>
              <a:rPr lang="en-US" dirty="0"/>
              <a:t>*contributor = Submitted a Pull Request or </a:t>
            </a:r>
            <a:r>
              <a:rPr lang="en-US" i="1" dirty="0"/>
              <a:t>Created </a:t>
            </a:r>
            <a:r>
              <a:rPr lang="en-US" dirty="0"/>
              <a:t>an Issue</a:t>
            </a:r>
          </a:p>
          <a:p>
            <a:endParaRPr lang="en-US" dirty="0"/>
          </a:p>
        </p:txBody>
      </p:sp>
      <p:sp>
        <p:nvSpPr>
          <p:cNvPr id="7" name="Slide Number Placeholder 6"/>
          <p:cNvSpPr>
            <a:spLocks noGrp="1"/>
          </p:cNvSpPr>
          <p:nvPr>
            <p:ph type="sldNum" sz="quarter" idx="13"/>
          </p:nvPr>
        </p:nvSpPr>
        <p:spPr/>
        <p:txBody>
          <a:bodyPr/>
          <a:lstStyle/>
          <a:p>
            <a:pPr defTabSz="985889">
              <a:defRPr/>
            </a:pPr>
            <a:fld id="{B4008EB6-D09E-4580-8CD6-DDB14511944F}" type="slidenum">
              <a:rPr lang="en-US">
                <a:solidFill>
                  <a:prstClr val="black"/>
                </a:solidFill>
                <a:latin typeface="Segoe UI" pitchFamily="34" charset="0"/>
              </a:rPr>
              <a:pPr defTabSz="985889">
                <a:defRPr/>
              </a:pPr>
              <a:t>8</a:t>
            </a:fld>
            <a:endParaRPr lang="en-US">
              <a:solidFill>
                <a:prstClr val="black"/>
              </a:solidFill>
              <a:latin typeface="Segoe UI" pitchFamily="34" charset="0"/>
            </a:endParaRPr>
          </a:p>
        </p:txBody>
      </p:sp>
      <p:sp>
        <p:nvSpPr>
          <p:cNvPr id="8" name="Header Placeholder 10">
            <a:extLst>
              <a:ext uri="{FF2B5EF4-FFF2-40B4-BE49-F238E27FC236}">
                <a16:creationId xmlns:a16="http://schemas.microsoft.com/office/drawing/2014/main" id="{90CD7AC4-82E9-4367-8CA7-1036982E541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0121430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493296" y="4800600"/>
            <a:ext cx="6352673" cy="2420938"/>
          </a:xfrm>
        </p:spPr>
        <p:txBody>
          <a:bodyPr/>
          <a:lstStyle/>
          <a:p>
            <a:pPr defTabSz="966501">
              <a:defRPr/>
            </a:pPr>
            <a:r>
              <a:rPr lang="en-US" dirty="0"/>
              <a:t>This didn’t happen overnight. Here’s a little history of .NET open source…..</a:t>
            </a:r>
          </a:p>
          <a:p>
            <a:pPr defTabSz="966501">
              <a:defRPr/>
            </a:pPr>
            <a:endParaRPr lang="en-US" dirty="0"/>
          </a:p>
          <a:p>
            <a:pPr defTabSz="966501">
              <a:defRPr/>
            </a:pPr>
            <a:r>
              <a:rPr lang="en-US" dirty="0"/>
              <a:t>Dec 2001-Feb 2002. </a:t>
            </a:r>
          </a:p>
          <a:p>
            <a:pPr defTabSz="966501">
              <a:defRPr/>
            </a:pPr>
            <a:r>
              <a:rPr lang="en-US" b="1" dirty="0"/>
              <a:t>A new platform is born. </a:t>
            </a:r>
            <a:r>
              <a:rPr lang="en-US" b="0" dirty="0"/>
              <a:t>Along with HP,</a:t>
            </a:r>
            <a:r>
              <a:rPr lang="en-US" b="0" baseline="0" dirty="0"/>
              <a:t> Intel and others, the ECMA-335 standard was created that defined a common language infrastructure to support multiple programming languages. C# and Visual Basic.NET were released and F# came later in 2007, but there are over 20 other .NET languages today. Visual Studio .NET was released and included C#, VB, C++ development all in one box. This was the first IDE that was truly integrated across multiple languages. </a:t>
            </a:r>
          </a:p>
          <a:p>
            <a:pPr defTabSz="966501">
              <a:defRPr/>
            </a:pPr>
            <a:endParaRPr lang="en-US" b="1" dirty="0"/>
          </a:p>
          <a:p>
            <a:pPr defTabSz="966501">
              <a:defRPr/>
            </a:pPr>
            <a:r>
              <a:rPr lang="en-US" b="1" dirty="0"/>
              <a:t>Mono project begins. </a:t>
            </a:r>
            <a:r>
              <a:rPr lang="en-US" dirty="0"/>
              <a:t>The CLI</a:t>
            </a:r>
            <a:r>
              <a:rPr lang="en-US" baseline="0" dirty="0"/>
              <a:t> spec gave others the ability to create their own .NET implementations. Even though Microsoft built the first .NET Framework for Windows-only, the spec was intentionally portable across OSes and chipsets. The Mono project began, spearheaded by Miguel de Icaza, with the goal to implement Microsoft's new .NET development platform on Linux and Unix-like platforms. Later, Miguel started Xamarin which focused on cross-platform, native, mobile development with C#, built upon Mono. This allows developers to use C# and .NET to build apps for iOS and Android. Unity games development also emerged from Mono. </a:t>
            </a:r>
          </a:p>
          <a:p>
            <a:pPr defTabSz="966501">
              <a:defRPr/>
            </a:pPr>
            <a:endParaRPr lang="en-US" baseline="0" dirty="0"/>
          </a:p>
          <a:p>
            <a:pPr defTabSz="966501">
              <a:defRPr/>
            </a:pPr>
            <a:r>
              <a:rPr lang="en-US" baseline="0" dirty="0"/>
              <a:t>2008. </a:t>
            </a:r>
          </a:p>
          <a:p>
            <a:pPr defTabSz="966501">
              <a:defRPr/>
            </a:pPr>
            <a:r>
              <a:rPr lang="en-US" b="1" baseline="0" dirty="0"/>
              <a:t>ASP.NET MVC web development stack is released to </a:t>
            </a:r>
            <a:r>
              <a:rPr lang="en-US" b="1" baseline="0" dirty="0" err="1"/>
              <a:t>CodePlex</a:t>
            </a:r>
            <a:r>
              <a:rPr lang="en-US" b="1" baseline="0" dirty="0"/>
              <a:t> as open source. </a:t>
            </a:r>
            <a:r>
              <a:rPr lang="en-US" b="0" baseline="0" dirty="0"/>
              <a:t>This was the first application development framework from Microsoft to be released as open source. The underlying runtime and compilers were still closed however. </a:t>
            </a:r>
          </a:p>
          <a:p>
            <a:pPr defTabSz="966501">
              <a:defRPr/>
            </a:pPr>
            <a:endParaRPr lang="en-US" b="0" baseline="0" dirty="0"/>
          </a:p>
          <a:p>
            <a:pPr defTabSz="966501">
              <a:defRPr/>
            </a:pPr>
            <a:r>
              <a:rPr lang="en-US" b="0" baseline="0" dirty="0"/>
              <a:t>2014. </a:t>
            </a:r>
          </a:p>
          <a:p>
            <a:pPr defTabSz="966501">
              <a:defRPr/>
            </a:pPr>
            <a:r>
              <a:rPr lang="en-US" b="1" dirty="0"/>
              <a:t>Hell</a:t>
            </a:r>
            <a:r>
              <a:rPr lang="en-US" b="1" baseline="0" dirty="0"/>
              <a:t> freezes over &amp; pigs fly. </a:t>
            </a:r>
            <a:r>
              <a:rPr lang="en-US" dirty="0"/>
              <a:t>Early 2014 at Microsoft’s BUILD</a:t>
            </a:r>
            <a:r>
              <a:rPr lang="en-US" baseline="0" dirty="0"/>
              <a:t> conference</a:t>
            </a:r>
            <a:r>
              <a:rPr lang="en-US" dirty="0"/>
              <a:t>, Anders Hejlsberg, the father of C#,</a:t>
            </a:r>
            <a:r>
              <a:rPr lang="en-US" baseline="0" dirty="0"/>
              <a:t> releases </a:t>
            </a:r>
            <a:r>
              <a:rPr lang="en-US" dirty="0"/>
              <a:t>the .NET Compiler</a:t>
            </a:r>
            <a:r>
              <a:rPr lang="en-US" baseline="0" dirty="0"/>
              <a:t> Platform “Roslyn” as open source on stage. Later in November, .NET Core project begins in the open. The technology world is shocked, and the .NET community is excited. .NET Core is a new cloud-native implementation of .NET that is geared for cross-platform, hyper-scale services as well as small IoT devices. It’s meant to bring .NET into the next 15 years of computing. And the community has been extremely supportive.</a:t>
            </a:r>
            <a:endParaRPr lang="en-US" b="0" baseline="0" dirty="0"/>
          </a:p>
          <a:p>
            <a:pPr defTabSz="966501">
              <a:defRPr/>
            </a:pPr>
            <a:endParaRPr lang="en-US" b="0" baseline="0" dirty="0"/>
          </a:p>
          <a:p>
            <a:pPr defTabSz="966501">
              <a:defRPr/>
            </a:pPr>
            <a:r>
              <a:rPr lang="en-US" b="0" baseline="0" dirty="0"/>
              <a:t>2016. </a:t>
            </a:r>
          </a:p>
          <a:p>
            <a:pPr defTabSz="966501">
              <a:defRPr/>
            </a:pPr>
            <a:r>
              <a:rPr lang="en-US" b="1" dirty="0"/>
              <a:t>Mono comes home. </a:t>
            </a:r>
            <a:r>
              <a:rPr lang="en-US" dirty="0"/>
              <a:t>In</a:t>
            </a:r>
            <a:r>
              <a:rPr lang="en-US" baseline="0" dirty="0"/>
              <a:t> early 2016, Microsoft finally acquires Xamarin and brings Miguel de Icaza into Developer Division. Mono joins the .NET foundation and is officially supported and contributed to by Microsoft. The Microsoft community officially meets the Mono community. </a:t>
            </a:r>
            <a:endParaRPr lang="en-US" b="0" baseline="0" dirty="0"/>
          </a:p>
          <a:p>
            <a:pPr defTabSz="966501">
              <a:defRPr/>
            </a:pPr>
            <a:endParaRPr lang="en-US" b="0" baseline="0" dirty="0"/>
          </a:p>
          <a:p>
            <a:pPr defTabSz="966501">
              <a:defRPr/>
            </a:pPr>
            <a:r>
              <a:rPr lang="en-US" b="0" baseline="0" dirty="0"/>
              <a:t>2017. </a:t>
            </a:r>
          </a:p>
          <a:p>
            <a:pPr defTabSz="966501">
              <a:defRPr/>
            </a:pPr>
            <a:r>
              <a:rPr lang="en-US" b="1" baseline="0" dirty="0"/>
              <a:t>.NET Core 2.0 Released. </a:t>
            </a:r>
            <a:r>
              <a:rPr lang="en-US" b="0" baseline="0" dirty="0"/>
              <a:t>Our cross platform and open source implementation of .NET finally releases to the world with unified tooling support across multiple operating systems and editors. </a:t>
            </a:r>
            <a:endParaRPr lang="en-US" b="1" baseline="0" dirty="0"/>
          </a:p>
          <a:p>
            <a:pPr defTabSz="966501">
              <a:defRPr/>
            </a:pPr>
            <a:endParaRPr lang="en-US" b="0" baseline="0" dirty="0"/>
          </a:p>
          <a:p>
            <a:pPr defTabSz="966501">
              <a:defRPr/>
            </a:pPr>
            <a:endParaRPr lang="en-US" dirty="0"/>
          </a:p>
          <a:p>
            <a:pPr defTabSz="966501">
              <a:defRPr/>
            </a:pPr>
            <a:endParaRPr lang="en-US" dirty="0"/>
          </a:p>
        </p:txBody>
      </p:sp>
      <p:sp>
        <p:nvSpPr>
          <p:cNvPr id="7" name="Slide Number Placeholder 6"/>
          <p:cNvSpPr>
            <a:spLocks noGrp="1"/>
          </p:cNvSpPr>
          <p:nvPr>
            <p:ph type="sldNum" sz="quarter" idx="13"/>
          </p:nvPr>
        </p:nvSpPr>
        <p:spPr>
          <a:xfrm>
            <a:off x="4144964" y="9120188"/>
            <a:ext cx="3170237" cy="481012"/>
          </a:xfrm>
        </p:spPr>
        <p:txBody>
          <a:bodyPr/>
          <a:lstStyle/>
          <a:p>
            <a:pPr defTabSz="966501">
              <a:defRPr/>
            </a:pPr>
            <a:fld id="{B4008EB6-D09E-4580-8CD6-DDB14511944F}" type="slidenum">
              <a:rPr lang="en-US">
                <a:solidFill>
                  <a:prstClr val="black"/>
                </a:solidFill>
                <a:latin typeface="Calibri" panose="020F0502020204030204"/>
              </a:rPr>
              <a:pPr defTabSz="966501">
                <a:defRPr/>
              </a:pPr>
              <a:t>9</a:t>
            </a:fld>
            <a:endParaRPr lang="en-US" dirty="0">
              <a:solidFill>
                <a:prstClr val="black"/>
              </a:solidFill>
              <a:latin typeface="Calibri" panose="020F0502020204030204"/>
            </a:endParaRPr>
          </a:p>
        </p:txBody>
      </p:sp>
      <p:sp>
        <p:nvSpPr>
          <p:cNvPr id="8" name="Slide Image Placeholder 7">
            <a:extLst>
              <a:ext uri="{FF2B5EF4-FFF2-40B4-BE49-F238E27FC236}">
                <a16:creationId xmlns:a16="http://schemas.microsoft.com/office/drawing/2014/main" id="{BCAF6593-53E3-40FD-8C5A-D856B8FADFB4}"/>
              </a:ext>
            </a:extLst>
          </p:cNvPr>
          <p:cNvSpPr>
            <a:spLocks noGrp="1" noRot="1" noChangeAspect="1"/>
          </p:cNvSpPr>
          <p:nvPr>
            <p:ph type="sldImg"/>
          </p:nvPr>
        </p:nvSpPr>
        <p:spPr/>
      </p:sp>
      <p:sp>
        <p:nvSpPr>
          <p:cNvPr id="10" name="Header Placeholder 10">
            <a:extLst>
              <a:ext uri="{FF2B5EF4-FFF2-40B4-BE49-F238E27FC236}">
                <a16:creationId xmlns:a16="http://schemas.microsoft.com/office/drawing/2014/main" id="{A3E9A547-A109-437E-9821-7A92FBEE648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291182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have free tools that can help you build </a:t>
            </a:r>
            <a:r>
              <a:rPr lang="en-US"/>
              <a:t>your apps. </a:t>
            </a:r>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10</a:t>
            </a:fld>
            <a:endParaRPr lang="en-US"/>
          </a:p>
        </p:txBody>
      </p:sp>
      <p:sp>
        <p:nvSpPr>
          <p:cNvPr id="5" name="Header Placeholder 10">
            <a:extLst>
              <a:ext uri="{FF2B5EF4-FFF2-40B4-BE49-F238E27FC236}">
                <a16:creationId xmlns:a16="http://schemas.microsoft.com/office/drawing/2014/main" id="{5DA3948D-156A-44E9-AF62-E5BCD2B66E49}"/>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1903719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userDrawn="1"/>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userDrawn="1"/>
        </p:nvSpPr>
        <p:spPr>
          <a:xfrm>
            <a:off x="0" y="4142676"/>
            <a:ext cx="12191999" cy="1966692"/>
          </a:xfrm>
          <a:prstGeom prst="rect">
            <a:avLst/>
          </a:prstGeom>
          <a:noFill/>
        </p:spPr>
        <p:txBody>
          <a:bodyPr wrap="square" lIns="182880" tIns="146304" rIns="182880" bIns="146304" rtlCol="0">
            <a:spAutoFit/>
          </a:bodyPr>
          <a:lstStyle/>
          <a:p>
            <a:pPr algn="ctr">
              <a:lnSpc>
                <a:spcPct val="90000"/>
              </a:lnSpc>
              <a:spcAft>
                <a:spcPts val="600"/>
              </a:spcAft>
            </a:pPr>
            <a:r>
              <a:rPr lang="en-US" sz="2400" i="1" dirty="0">
                <a:solidFill>
                  <a:schemeClr val="bg1"/>
                </a:solidFill>
              </a:rPr>
              <a:t>Free. Cross-platform. </a:t>
            </a:r>
            <a:r>
              <a:rPr lang="en-US" sz="2400" i="1" dirty="0">
                <a:solidFill>
                  <a:schemeClr val="bg2"/>
                </a:solidFill>
              </a:rPr>
              <a:t>Open source. </a:t>
            </a:r>
          </a:p>
          <a:p>
            <a:pPr algn="ctr">
              <a:lnSpc>
                <a:spcPct val="90000"/>
              </a:lnSpc>
              <a:spcAft>
                <a:spcPts val="600"/>
              </a:spcAft>
            </a:pPr>
            <a:r>
              <a:rPr lang="en-US" sz="2400" i="1" dirty="0">
                <a:solidFill>
                  <a:schemeClr val="bg1"/>
                </a:solidFill>
              </a:rPr>
              <a:t>A developer platform for building all your apps. </a:t>
            </a:r>
          </a:p>
          <a:p>
            <a:pPr algn="ctr">
              <a:lnSpc>
                <a:spcPct val="90000"/>
              </a:lnSpc>
              <a:spcAft>
                <a:spcPts val="600"/>
              </a:spcAft>
            </a:pPr>
            <a:endParaRPr lang="en-US" sz="2400" i="1" dirty="0">
              <a:solidFill>
                <a:schemeClr val="bg1"/>
              </a:solidFill>
            </a:endParaRPr>
          </a:p>
          <a:p>
            <a:pPr algn="ctr">
              <a:lnSpc>
                <a:spcPct val="90000"/>
              </a:lnSpc>
              <a:spcAft>
                <a:spcPts val="600"/>
              </a:spcAft>
            </a:pPr>
            <a:r>
              <a:rPr lang="en-US" sz="3200" i="0" dirty="0">
                <a:solidFill>
                  <a:schemeClr val="bg1"/>
                </a:solidFill>
              </a:rPr>
              <a:t>www.dot.net</a:t>
            </a:r>
          </a:p>
        </p:txBody>
      </p:sp>
    </p:spTree>
    <p:extLst>
      <p:ext uri="{BB962C8B-B14F-4D97-AF65-F5344CB8AC3E}">
        <p14:creationId xmlns:p14="http://schemas.microsoft.com/office/powerpoint/2010/main" val="3612818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202088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888019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Code Sample</a:t>
            </a:r>
          </a:p>
        </p:txBody>
      </p:sp>
    </p:spTree>
    <p:extLst>
      <p:ext uri="{BB962C8B-B14F-4D97-AF65-F5344CB8AC3E}">
        <p14:creationId xmlns:p14="http://schemas.microsoft.com/office/powerpoint/2010/main" val="32259086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716807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99697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459443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510956" cy="899665"/>
          </a:xfrm>
        </p:spPr>
        <p:txBody>
          <a:bodyPr/>
          <a:lstStyle/>
          <a:p>
            <a:r>
              <a:rPr lang="en-US"/>
              <a:t>Click to edit Master title style</a:t>
            </a:r>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69240" y="1373694"/>
            <a:ext cx="11510956" cy="2055306"/>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6007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3" name="Group 2">
            <a:extLst>
              <a:ext uri="{FF2B5EF4-FFF2-40B4-BE49-F238E27FC236}">
                <a16:creationId xmlns:a16="http://schemas.microsoft.com/office/drawing/2014/main" id="{3AAD6D8B-19E8-4D03-AF4A-2ECBD7219199}"/>
              </a:ext>
            </a:extLst>
          </p:cNvPr>
          <p:cNvGrpSpPr/>
          <p:nvPr userDrawn="1"/>
        </p:nvGrpSpPr>
        <p:grpSpPr>
          <a:xfrm>
            <a:off x="3019127" y="448578"/>
            <a:ext cx="9646191" cy="6621296"/>
            <a:chOff x="3019127" y="448578"/>
            <a:chExt cx="9646191" cy="6621296"/>
          </a:xfrm>
        </p:grpSpPr>
        <p:pic>
          <p:nvPicPr>
            <p:cNvPr id="5" name="Picture 4">
              <a:extLst>
                <a:ext uri="{FF2B5EF4-FFF2-40B4-BE49-F238E27FC236}">
                  <a16:creationId xmlns:a16="http://schemas.microsoft.com/office/drawing/2014/main" id="{ACCB7245-0950-4F4D-A2A6-29638419508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2" name="TextBox 1">
              <a:extLst>
                <a:ext uri="{FF2B5EF4-FFF2-40B4-BE49-F238E27FC236}">
                  <a16:creationId xmlns:a16="http://schemas.microsoft.com/office/drawing/2014/main" id="{ABA4263D-8DDB-49FB-AF7F-346C7DC7B3F9}"/>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867500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20690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79503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12047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3287144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3944356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spTree>
    <p:extLst>
      <p:ext uri="{BB962C8B-B14F-4D97-AF65-F5344CB8AC3E}">
        <p14:creationId xmlns:p14="http://schemas.microsoft.com/office/powerpoint/2010/main" val="13827421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044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60386540"/>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70"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www.dot.net/"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hyperlink" Target="http://www.visualstudio.com/"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53.sv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52.png"/><Relationship Id="rId2"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27.png"/><Relationship Id="rId11" Type="http://schemas.openxmlformats.org/officeDocument/2006/relationships/image" Target="../media/image51.svg"/><Relationship Id="rId5" Type="http://schemas.openxmlformats.org/officeDocument/2006/relationships/image" Target="../media/image26.png"/><Relationship Id="rId10" Type="http://schemas.openxmlformats.org/officeDocument/2006/relationships/image" Target="../media/image50.png"/><Relationship Id="rId4" Type="http://schemas.openxmlformats.org/officeDocument/2006/relationships/image" Target="../media/image25.png"/><Relationship Id="rId9" Type="http://schemas.openxmlformats.org/officeDocument/2006/relationships/image" Target="../media/image19.png"/><Relationship Id="rId14" Type="http://schemas.openxmlformats.org/officeDocument/2006/relationships/image" Target="../media/image5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2.xml"/><Relationship Id="rId16" Type="http://schemas.openxmlformats.org/officeDocument/2006/relationships/image" Target="../media/image18.png"/><Relationship Id="rId1" Type="http://schemas.openxmlformats.org/officeDocument/2006/relationships/slideLayout" Target="../slideLayouts/slideLayout15.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docs.microsoft.com/en-us/learn/"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hyperlink" Target="https://dotnet.microsoft.com/learn/dotnet/architecture-guides" TargetMode="External"/><Relationship Id="rId4" Type="http://schemas.openxmlformats.org/officeDocument/2006/relationships/hyperlink" Target="https://github.com/dotnet-architecture"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9.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notesSlide" Target="../notesSlides/notesSlide3.xml"/><Relationship Id="rId16" Type="http://schemas.openxmlformats.org/officeDocument/2006/relationships/image" Target="../media/image31.png"/><Relationship Id="rId1" Type="http://schemas.openxmlformats.org/officeDocument/2006/relationships/slideLayout" Target="../slideLayouts/slideLayout5.xml"/><Relationship Id="rId6" Type="http://schemas.microsoft.com/office/2007/relationships/hdphoto" Target="../media/hdphoto1.wdp"/><Relationship Id="rId11" Type="http://schemas.openxmlformats.org/officeDocument/2006/relationships/image" Target="../media/image26.png"/><Relationship Id="rId5" Type="http://schemas.openxmlformats.org/officeDocument/2006/relationships/image" Target="../media/image21.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24.png"/><Relationship Id="rId14"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hyperlink" Target="https://aka.ms/aspnet/benchmarks" TargetMode="External"/><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microsoft.com/office/2007/relationships/hdphoto" Target="../media/hdphoto2.wdp"/><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148AE-22F2-430C-AC4D-A467BDA1C3C4}"/>
              </a:ext>
            </a:extLst>
          </p:cNvPr>
          <p:cNvSpPr txBox="1"/>
          <p:nvPr/>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3" name="TextBox 2">
            <a:extLst>
              <a:ext uri="{FF2B5EF4-FFF2-40B4-BE49-F238E27FC236}">
                <a16:creationId xmlns:a16="http://schemas.microsoft.com/office/drawing/2014/main" id="{07F5F5E3-DBC3-4B69-B8F5-2B96349A8D33}"/>
              </a:ext>
            </a:extLst>
          </p:cNvPr>
          <p:cNvSpPr txBox="1"/>
          <p:nvPr/>
        </p:nvSpPr>
        <p:spPr>
          <a:xfrm>
            <a:off x="0" y="4188396"/>
            <a:ext cx="12191999" cy="2022092"/>
          </a:xfrm>
          <a:prstGeom prst="rect">
            <a:avLst/>
          </a:prstGeom>
          <a:noFill/>
        </p:spPr>
        <p:txBody>
          <a:bodyPr wrap="square" lIns="182880" tIns="146304" rIns="182880" bIns="146304" rtlCol="0">
            <a:spAutoFit/>
          </a:bodyPr>
          <a:lstStyle/>
          <a:p>
            <a:pPr algn="ctr">
              <a:lnSpc>
                <a:spcPct val="90000"/>
              </a:lnSpc>
              <a:spcAft>
                <a:spcPts val="600"/>
              </a:spcAft>
            </a:pPr>
            <a:r>
              <a:rPr lang="en-US" sz="2400" i="1" dirty="0">
                <a:solidFill>
                  <a:schemeClr val="bg1"/>
                </a:solidFill>
              </a:rPr>
              <a:t>Free. Cross-platform. Open source. </a:t>
            </a:r>
          </a:p>
          <a:p>
            <a:pPr algn="ctr">
              <a:lnSpc>
                <a:spcPct val="90000"/>
              </a:lnSpc>
              <a:spcAft>
                <a:spcPts val="600"/>
              </a:spcAft>
            </a:pPr>
            <a:r>
              <a:rPr lang="en-US" sz="2400" i="1" dirty="0">
                <a:solidFill>
                  <a:schemeClr val="bg1"/>
                </a:solidFill>
              </a:rPr>
              <a:t>A developer platform for building all your apps. </a:t>
            </a:r>
          </a:p>
          <a:p>
            <a:pPr algn="ctr">
              <a:lnSpc>
                <a:spcPct val="90000"/>
              </a:lnSpc>
              <a:spcAft>
                <a:spcPts val="600"/>
              </a:spcAft>
            </a:pPr>
            <a:endParaRPr lang="en-US" sz="2400" i="1" dirty="0">
              <a:solidFill>
                <a:schemeClr val="bg1"/>
              </a:solidFill>
            </a:endParaRPr>
          </a:p>
          <a:p>
            <a:pPr algn="ctr">
              <a:lnSpc>
                <a:spcPct val="90000"/>
              </a:lnSpc>
              <a:spcAft>
                <a:spcPts val="600"/>
              </a:spcAft>
            </a:pPr>
            <a:r>
              <a:rPr lang="en-US" sz="3600" dirty="0">
                <a:solidFill>
                  <a:schemeClr val="bg1"/>
                </a:solidFill>
                <a:hlinkClick r:id="rId3">
                  <a:extLst>
                    <a:ext uri="{A12FA001-AC4F-418D-AE19-62706E023703}">
                      <ahyp:hlinkClr xmlns:ahyp="http://schemas.microsoft.com/office/drawing/2018/hyperlinkcolor" val="tx"/>
                    </a:ext>
                  </a:extLst>
                </a:hlinkClick>
              </a:rPr>
              <a:t>www.dot.net</a:t>
            </a:r>
            <a:r>
              <a:rPr lang="en-US" sz="3600" dirty="0">
                <a:solidFill>
                  <a:schemeClr val="bg1"/>
                </a:solidFill>
              </a:rPr>
              <a:t> </a:t>
            </a:r>
          </a:p>
        </p:txBody>
      </p:sp>
    </p:spTree>
    <p:extLst>
      <p:ext uri="{BB962C8B-B14F-4D97-AF65-F5344CB8AC3E}">
        <p14:creationId xmlns:p14="http://schemas.microsoft.com/office/powerpoint/2010/main" val="419756236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3D1838-5D3E-48A6-9BE3-D9E73143DD3C}"/>
              </a:ext>
            </a:extLst>
          </p:cNvPr>
          <p:cNvSpPr>
            <a:spLocks noGrp="1"/>
          </p:cNvSpPr>
          <p:nvPr>
            <p:ph type="title"/>
          </p:nvPr>
        </p:nvSpPr>
        <p:spPr/>
        <p:txBody>
          <a:bodyPr/>
          <a:lstStyle/>
          <a:p>
            <a:r>
              <a:rPr lang="en-US" dirty="0"/>
              <a:t>Make it easier with some free tools</a:t>
            </a:r>
            <a:br>
              <a:rPr lang="en-US" dirty="0"/>
            </a:br>
            <a:r>
              <a:rPr lang="en-US" sz="4000" dirty="0">
                <a:hlinkClick r:id="rId3"/>
              </a:rPr>
              <a:t>www.VisualStudio.com</a:t>
            </a:r>
            <a:r>
              <a:rPr lang="en-US" sz="4000" dirty="0"/>
              <a:t> </a:t>
            </a:r>
            <a:endParaRPr lang="en-US" dirty="0"/>
          </a:p>
        </p:txBody>
      </p:sp>
      <p:sp>
        <p:nvSpPr>
          <p:cNvPr id="5" name="Rectangle 4">
            <a:extLst>
              <a:ext uri="{FF2B5EF4-FFF2-40B4-BE49-F238E27FC236}">
                <a16:creationId xmlns:a16="http://schemas.microsoft.com/office/drawing/2014/main" id="{655106ED-8A7E-4702-AE94-7B6C85DA7DED}"/>
              </a:ext>
            </a:extLst>
          </p:cNvPr>
          <p:cNvSpPr/>
          <p:nvPr/>
        </p:nvSpPr>
        <p:spPr>
          <a:xfrm>
            <a:off x="1906841" y="3770415"/>
            <a:ext cx="8877081" cy="800219"/>
          </a:xfrm>
          <a:prstGeom prst="rect">
            <a:avLst/>
          </a:prstGeom>
        </p:spPr>
        <p:txBody>
          <a:bodyPr wrap="square">
            <a:spAutoFit/>
          </a:bodyPr>
          <a:lstStyle/>
          <a:p>
            <a:r>
              <a:rPr lang="en-US" sz="2800" b="1" dirty="0">
                <a:solidFill>
                  <a:srgbClr val="333333"/>
                </a:solidFill>
                <a:latin typeface="Segoe UI" panose="020B0502040204020203" pitchFamily="34" charset="0"/>
              </a:rPr>
              <a:t>Visual Studio Code</a:t>
            </a:r>
          </a:p>
          <a:p>
            <a:r>
              <a:rPr lang="en-US" dirty="0">
                <a:solidFill>
                  <a:srgbClr val="333333"/>
                </a:solidFill>
                <a:latin typeface="Segoe UI" panose="020B0502040204020203" pitchFamily="34" charset="0"/>
              </a:rPr>
              <a:t>Open source, cross-platform editor with .NET support.</a:t>
            </a:r>
            <a:endParaRPr lang="en-US" dirty="0"/>
          </a:p>
        </p:txBody>
      </p:sp>
      <p:sp>
        <p:nvSpPr>
          <p:cNvPr id="7" name="Rectangle 6">
            <a:extLst>
              <a:ext uri="{FF2B5EF4-FFF2-40B4-BE49-F238E27FC236}">
                <a16:creationId xmlns:a16="http://schemas.microsoft.com/office/drawing/2014/main" id="{CE079816-96B7-4DE4-8BD0-E18EB55EC39B}"/>
              </a:ext>
            </a:extLst>
          </p:cNvPr>
          <p:cNvSpPr/>
          <p:nvPr/>
        </p:nvSpPr>
        <p:spPr>
          <a:xfrm>
            <a:off x="1906840" y="2275669"/>
            <a:ext cx="8877081" cy="1077218"/>
          </a:xfrm>
          <a:prstGeom prst="rect">
            <a:avLst/>
          </a:prstGeom>
        </p:spPr>
        <p:txBody>
          <a:bodyPr wrap="square">
            <a:spAutoFit/>
          </a:bodyPr>
          <a:lstStyle/>
          <a:p>
            <a:r>
              <a:rPr lang="en-US" sz="2800" b="1" dirty="0">
                <a:solidFill>
                  <a:srgbClr val="333333"/>
                </a:solidFill>
                <a:latin typeface="Segoe UI" panose="020B0502040204020203" pitchFamily="34" charset="0"/>
              </a:rPr>
              <a:t>Visual Studio</a:t>
            </a:r>
          </a:p>
          <a:p>
            <a:r>
              <a:rPr lang="en-US" dirty="0">
                <a:solidFill>
                  <a:srgbClr val="333333"/>
                </a:solidFill>
                <a:latin typeface="Segoe UI" panose="020B0502040204020203" pitchFamily="34" charset="0"/>
              </a:rPr>
              <a:t>A fully-featured, integrated development environment (IDE) for developing .NET apps on a Windows PC development machine. </a:t>
            </a:r>
            <a:endParaRPr lang="en-US" dirty="0"/>
          </a:p>
        </p:txBody>
      </p:sp>
      <p:sp>
        <p:nvSpPr>
          <p:cNvPr id="9" name="Rectangle 8">
            <a:extLst>
              <a:ext uri="{FF2B5EF4-FFF2-40B4-BE49-F238E27FC236}">
                <a16:creationId xmlns:a16="http://schemas.microsoft.com/office/drawing/2014/main" id="{13799569-B104-4212-8168-292196F299DA}"/>
              </a:ext>
            </a:extLst>
          </p:cNvPr>
          <p:cNvSpPr/>
          <p:nvPr/>
        </p:nvSpPr>
        <p:spPr>
          <a:xfrm>
            <a:off x="1906839" y="5182649"/>
            <a:ext cx="8877081" cy="800219"/>
          </a:xfrm>
          <a:prstGeom prst="rect">
            <a:avLst/>
          </a:prstGeom>
        </p:spPr>
        <p:txBody>
          <a:bodyPr wrap="square">
            <a:spAutoFit/>
          </a:bodyPr>
          <a:lstStyle/>
          <a:p>
            <a:r>
              <a:rPr lang="en-US" sz="2800" b="1" dirty="0">
                <a:solidFill>
                  <a:srgbClr val="333333"/>
                </a:solidFill>
                <a:latin typeface="Segoe UI" panose="020B0502040204020203" pitchFamily="34" charset="0"/>
              </a:rPr>
              <a:t>Visual Studio for Mac</a:t>
            </a:r>
          </a:p>
          <a:p>
            <a:r>
              <a:rPr lang="en-US" dirty="0"/>
              <a:t>A fully-featured IDE for developing .NET apps on a Mac OS development machine. </a:t>
            </a:r>
          </a:p>
        </p:txBody>
      </p:sp>
      <p:sp>
        <p:nvSpPr>
          <p:cNvPr id="10" name="Title 2">
            <a:extLst>
              <a:ext uri="{FF2B5EF4-FFF2-40B4-BE49-F238E27FC236}">
                <a16:creationId xmlns:a16="http://schemas.microsoft.com/office/drawing/2014/main" id="{2C9B8F39-4FA2-4BBE-B9F0-5D18CF9F6DC7}"/>
              </a:ext>
            </a:extLst>
          </p:cNvPr>
          <p:cNvSpPr txBox="1">
            <a:spLocks/>
          </p:cNvSpPr>
          <p:nvPr/>
        </p:nvSpPr>
        <p:spPr>
          <a:xfrm>
            <a:off x="4081929" y="6131859"/>
            <a:ext cx="8169836" cy="726141"/>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dirty="0"/>
              <a:t>Download from </a:t>
            </a:r>
            <a:r>
              <a:rPr lang="en-US" sz="4000" dirty="0">
                <a:hlinkClick r:id="rId3"/>
              </a:rPr>
              <a:t>www.VisualStudio.com</a:t>
            </a:r>
            <a:r>
              <a:rPr lang="en-US" sz="4000" dirty="0"/>
              <a:t> </a:t>
            </a:r>
            <a:endParaRPr lang="en-US"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453" y="2179245"/>
            <a:ext cx="1270065" cy="1270065"/>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1453" y="3592861"/>
            <a:ext cx="1236591" cy="1236591"/>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8514" y="4973003"/>
            <a:ext cx="1495941" cy="1495941"/>
          </a:xfrm>
          <a:prstGeom prst="rect">
            <a:avLst/>
          </a:prstGeom>
        </p:spPr>
      </p:pic>
    </p:spTree>
    <p:extLst>
      <p:ext uri="{BB962C8B-B14F-4D97-AF65-F5344CB8AC3E}">
        <p14:creationId xmlns:p14="http://schemas.microsoft.com/office/powerpoint/2010/main" val="170821178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a:t>The .NET Roadmap</a:t>
            </a:r>
          </a:p>
        </p:txBody>
      </p:sp>
      <p:cxnSp>
        <p:nvCxnSpPr>
          <p:cNvPr id="4" name="Straight Arrow Connector 3">
            <a:extLst>
              <a:ext uri="{FF2B5EF4-FFF2-40B4-BE49-F238E27FC236}">
                <a16:creationId xmlns:a16="http://schemas.microsoft.com/office/drawing/2014/main" id="{91601B72-465B-44F0-8D16-C069E4D1114C}"/>
              </a:ext>
            </a:extLst>
          </p:cNvPr>
          <p:cNvCxnSpPr>
            <a:cxnSpLocks/>
          </p:cNvCxnSpPr>
          <p:nvPr/>
        </p:nvCxnSpPr>
        <p:spPr>
          <a:xfrm flipV="1">
            <a:off x="489098" y="2168117"/>
            <a:ext cx="11398102" cy="925"/>
          </a:xfrm>
          <a:prstGeom prst="straightConnector1">
            <a:avLst/>
          </a:prstGeom>
          <a:ln w="3810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A0318BE7-9FBC-4299-86E5-3ECF68990869}"/>
              </a:ext>
            </a:extLst>
          </p:cNvPr>
          <p:cNvSpPr txBox="1"/>
          <p:nvPr/>
        </p:nvSpPr>
        <p:spPr>
          <a:xfrm>
            <a:off x="452246" y="3048721"/>
            <a:ext cx="203598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2014</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6" name="Straight Connector 5">
            <a:extLst>
              <a:ext uri="{FF2B5EF4-FFF2-40B4-BE49-F238E27FC236}">
                <a16:creationId xmlns:a16="http://schemas.microsoft.com/office/drawing/2014/main" id="{B9FE36BB-B495-4A6E-BB39-E671D744B0C4}"/>
              </a:ext>
            </a:extLst>
          </p:cNvPr>
          <p:cNvCxnSpPr>
            <a:cxnSpLocks/>
            <a:stCxn id="8" idx="4"/>
            <a:endCxn id="5" idx="0"/>
          </p:cNvCxnSpPr>
          <p:nvPr/>
        </p:nvCxnSpPr>
        <p:spPr>
          <a:xfrm flipH="1">
            <a:off x="1470237" y="2672517"/>
            <a:ext cx="1" cy="3762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146C0619-9464-42C8-9805-20124A6E3148}"/>
              </a:ext>
            </a:extLst>
          </p:cNvPr>
          <p:cNvGrpSpPr/>
          <p:nvPr/>
        </p:nvGrpSpPr>
        <p:grpSpPr>
          <a:xfrm>
            <a:off x="821845" y="1561400"/>
            <a:ext cx="1296783" cy="1111117"/>
            <a:chOff x="821844" y="1472100"/>
            <a:chExt cx="1296783" cy="1111117"/>
          </a:xfrm>
        </p:grpSpPr>
        <p:sp>
          <p:nvSpPr>
            <p:cNvPr id="8" name="Oval 7">
              <a:extLst>
                <a:ext uri="{FF2B5EF4-FFF2-40B4-BE49-F238E27FC236}">
                  <a16:creationId xmlns:a16="http://schemas.microsoft.com/office/drawing/2014/main" id="{1D84704B-6951-41A7-A82E-20E8AE73B860}"/>
                </a:ext>
              </a:extLst>
            </p:cNvPr>
            <p:cNvSpPr/>
            <p:nvPr/>
          </p:nvSpPr>
          <p:spPr>
            <a:xfrm>
              <a:off x="888210" y="1472100"/>
              <a:ext cx="1164053" cy="1111117"/>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 name="TextBox 8">
              <a:extLst>
                <a:ext uri="{FF2B5EF4-FFF2-40B4-BE49-F238E27FC236}">
                  <a16:creationId xmlns:a16="http://schemas.microsoft.com/office/drawing/2014/main" id="{7BE819B0-5056-40DA-A5F5-E62E8990FB7B}"/>
                </a:ext>
              </a:extLst>
            </p:cNvPr>
            <p:cNvSpPr txBox="1"/>
            <p:nvPr/>
          </p:nvSpPr>
          <p:spPr>
            <a:xfrm>
              <a:off x="821844" y="1633351"/>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Many</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.NETs</a:t>
              </a:r>
            </a:p>
          </p:txBody>
        </p:sp>
      </p:grpSp>
      <p:grpSp>
        <p:nvGrpSpPr>
          <p:cNvPr id="10" name="Group 9">
            <a:extLst>
              <a:ext uri="{FF2B5EF4-FFF2-40B4-BE49-F238E27FC236}">
                <a16:creationId xmlns:a16="http://schemas.microsoft.com/office/drawing/2014/main" id="{5F155194-D4C7-4159-9DA5-FB0FFB83B40F}"/>
              </a:ext>
            </a:extLst>
          </p:cNvPr>
          <p:cNvGrpSpPr/>
          <p:nvPr/>
        </p:nvGrpSpPr>
        <p:grpSpPr>
          <a:xfrm>
            <a:off x="1828954" y="3784137"/>
            <a:ext cx="8718390" cy="2381156"/>
            <a:chOff x="2571118" y="3147983"/>
            <a:chExt cx="8718390" cy="2381156"/>
          </a:xfrm>
        </p:grpSpPr>
        <p:grpSp>
          <p:nvGrpSpPr>
            <p:cNvPr id="11" name="Group 10">
              <a:extLst>
                <a:ext uri="{FF2B5EF4-FFF2-40B4-BE49-F238E27FC236}">
                  <a16:creationId xmlns:a16="http://schemas.microsoft.com/office/drawing/2014/main" id="{3F0EB3FD-1921-458B-A107-5F33120FD1EF}"/>
                </a:ext>
              </a:extLst>
            </p:cNvPr>
            <p:cNvGrpSpPr/>
            <p:nvPr/>
          </p:nvGrpSpPr>
          <p:grpSpPr>
            <a:xfrm>
              <a:off x="2571118" y="3147983"/>
              <a:ext cx="2827243" cy="2379949"/>
              <a:chOff x="1719261" y="1582079"/>
              <a:chExt cx="2772058" cy="4044770"/>
            </a:xfrm>
          </p:grpSpPr>
          <p:sp>
            <p:nvSpPr>
              <p:cNvPr id="24" name="Rectangle 23">
                <a:extLst>
                  <a:ext uri="{FF2B5EF4-FFF2-40B4-BE49-F238E27FC236}">
                    <a16:creationId xmlns:a16="http://schemas.microsoft.com/office/drawing/2014/main" id="{CCBFCF6F-9C62-425F-AD3E-61A03B2E69E8}"/>
                  </a:ext>
                </a:extLst>
              </p:cNvPr>
              <p:cNvSpPr/>
              <p:nvPr/>
            </p:nvSpPr>
            <p:spPr bwMode="auto">
              <a:xfrm>
                <a:off x="1719261" y="1582079"/>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ctr"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5" name="TextBox 24">
                <a:extLst>
                  <a:ext uri="{FF2B5EF4-FFF2-40B4-BE49-F238E27FC236}">
                    <a16:creationId xmlns:a16="http://schemas.microsoft.com/office/drawing/2014/main" id="{E21E6955-7892-4B7B-AD93-D6204C0B5DB5}"/>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grpSp>
          <p:nvGrpSpPr>
            <p:cNvPr id="12" name="Group 11">
              <a:extLst>
                <a:ext uri="{FF2B5EF4-FFF2-40B4-BE49-F238E27FC236}">
                  <a16:creationId xmlns:a16="http://schemas.microsoft.com/office/drawing/2014/main" id="{35FBA628-313B-4CB3-87F6-052CCBCF0A48}"/>
                </a:ext>
              </a:extLst>
            </p:cNvPr>
            <p:cNvGrpSpPr/>
            <p:nvPr/>
          </p:nvGrpSpPr>
          <p:grpSpPr>
            <a:xfrm>
              <a:off x="5524298" y="3147983"/>
              <a:ext cx="2817909" cy="2379949"/>
              <a:chOff x="4604404" y="1582078"/>
              <a:chExt cx="2772059" cy="4044770"/>
            </a:xfrm>
          </p:grpSpPr>
          <p:sp>
            <p:nvSpPr>
              <p:cNvPr id="22" name="Rectangle 21">
                <a:extLst>
                  <a:ext uri="{FF2B5EF4-FFF2-40B4-BE49-F238E27FC236}">
                    <a16:creationId xmlns:a16="http://schemas.microsoft.com/office/drawing/2014/main" id="{AD69D969-F2FA-4BA5-BBA2-57DF320A44B5}"/>
                  </a:ext>
                </a:extLst>
              </p:cNvPr>
              <p:cNvSpPr/>
              <p:nvPr/>
            </p:nvSpPr>
            <p:spPr bwMode="auto">
              <a:xfrm>
                <a:off x="4604404" y="1582078"/>
                <a:ext cx="2772058" cy="4044770"/>
              </a:xfrm>
              <a:prstGeom prst="rect">
                <a:avLst/>
              </a:prstGeom>
              <a:solidFill>
                <a:schemeClr val="tx2"/>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ctr"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3" name="TextBox 22">
                <a:extLst>
                  <a:ext uri="{FF2B5EF4-FFF2-40B4-BE49-F238E27FC236}">
                    <a16:creationId xmlns:a16="http://schemas.microsoft.com/office/drawing/2014/main" id="{980953D7-0229-4CCD-B6C3-8071E99DA20B}"/>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a:t>
                </a:r>
              </a:p>
            </p:txBody>
          </p:sp>
        </p:grpSp>
        <p:grpSp>
          <p:nvGrpSpPr>
            <p:cNvPr id="13" name="Group 12">
              <a:extLst>
                <a:ext uri="{FF2B5EF4-FFF2-40B4-BE49-F238E27FC236}">
                  <a16:creationId xmlns:a16="http://schemas.microsoft.com/office/drawing/2014/main" id="{2022C27F-CEF3-4A8D-A34E-8C8A723AE35F}"/>
                </a:ext>
              </a:extLst>
            </p:cNvPr>
            <p:cNvGrpSpPr/>
            <p:nvPr/>
          </p:nvGrpSpPr>
          <p:grpSpPr>
            <a:xfrm>
              <a:off x="8467093" y="3149190"/>
              <a:ext cx="2822415" cy="2379949"/>
              <a:chOff x="7489548" y="1582078"/>
              <a:chExt cx="2770346" cy="4044770"/>
            </a:xfrm>
          </p:grpSpPr>
          <p:sp>
            <p:nvSpPr>
              <p:cNvPr id="20" name="Rectangle 19">
                <a:extLst>
                  <a:ext uri="{FF2B5EF4-FFF2-40B4-BE49-F238E27FC236}">
                    <a16:creationId xmlns:a16="http://schemas.microsoft.com/office/drawing/2014/main" id="{CD9E8FB3-DEC4-4602-8587-AE0F307BDED9}"/>
                  </a:ext>
                </a:extLst>
              </p:cNvPr>
              <p:cNvSpPr/>
              <p:nvPr/>
            </p:nvSpPr>
            <p:spPr bwMode="auto">
              <a:xfrm>
                <a:off x="7489548" y="1582078"/>
                <a:ext cx="2770346" cy="4044770"/>
              </a:xfrm>
              <a:prstGeom prst="rect">
                <a:avLst/>
              </a:prstGeom>
              <a:solidFill>
                <a:schemeClr val="accent2"/>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ctr"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1" name="TextBox 20">
                <a:extLst>
                  <a:ext uri="{FF2B5EF4-FFF2-40B4-BE49-F238E27FC236}">
                    <a16:creationId xmlns:a16="http://schemas.microsoft.com/office/drawing/2014/main" id="{8E24461B-2297-446C-8BAF-88B4FA81CA4F}"/>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 / MONO</a:t>
                </a:r>
              </a:p>
            </p:txBody>
          </p:sp>
        </p:grpSp>
        <p:sp>
          <p:nvSpPr>
            <p:cNvPr id="14" name="TextBox 13">
              <a:extLst>
                <a:ext uri="{FF2B5EF4-FFF2-40B4-BE49-F238E27FC236}">
                  <a16:creationId xmlns:a16="http://schemas.microsoft.com/office/drawing/2014/main" id="{54993A9A-15E5-4304-B765-A2B3CA03C9F9}"/>
                </a:ext>
              </a:extLst>
            </p:cNvPr>
            <p:cNvSpPr txBox="1"/>
            <p:nvPr/>
          </p:nvSpPr>
          <p:spPr>
            <a:xfrm>
              <a:off x="2618332" y="4233612"/>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Base class library</a:t>
              </a:r>
            </a:p>
          </p:txBody>
        </p:sp>
        <p:sp>
          <p:nvSpPr>
            <p:cNvPr id="15" name="TextBox 14">
              <a:extLst>
                <a:ext uri="{FF2B5EF4-FFF2-40B4-BE49-F238E27FC236}">
                  <a16:creationId xmlns:a16="http://schemas.microsoft.com/office/drawing/2014/main" id="{10646AEC-2A8A-4A91-9934-746D59E45A6D}"/>
                </a:ext>
              </a:extLst>
            </p:cNvPr>
            <p:cNvSpPr txBox="1"/>
            <p:nvPr/>
          </p:nvSpPr>
          <p:spPr>
            <a:xfrm>
              <a:off x="2609332" y="3470237"/>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16" name="TextBox 15">
              <a:extLst>
                <a:ext uri="{FF2B5EF4-FFF2-40B4-BE49-F238E27FC236}">
                  <a16:creationId xmlns:a16="http://schemas.microsoft.com/office/drawing/2014/main" id="{3ECBB949-60B2-4749-A80A-DD11C867B140}"/>
                </a:ext>
              </a:extLst>
            </p:cNvPr>
            <p:cNvSpPr txBox="1"/>
            <p:nvPr/>
          </p:nvSpPr>
          <p:spPr>
            <a:xfrm>
              <a:off x="5558713" y="3470236"/>
              <a:ext cx="2743200" cy="631614"/>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17" name="TextBox 16">
              <a:extLst>
                <a:ext uri="{FF2B5EF4-FFF2-40B4-BE49-F238E27FC236}">
                  <a16:creationId xmlns:a16="http://schemas.microsoft.com/office/drawing/2014/main" id="{AE1C7C92-2990-4D2E-A707-A225349D5A4A}"/>
                </a:ext>
              </a:extLst>
            </p:cNvPr>
            <p:cNvSpPr txBox="1"/>
            <p:nvPr/>
          </p:nvSpPr>
          <p:spPr>
            <a:xfrm>
              <a:off x="8503922" y="3470235"/>
              <a:ext cx="2743200" cy="631615"/>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18" name="TextBox 17">
              <a:extLst>
                <a:ext uri="{FF2B5EF4-FFF2-40B4-BE49-F238E27FC236}">
                  <a16:creationId xmlns:a16="http://schemas.microsoft.com/office/drawing/2014/main" id="{B2260E9A-518D-4813-ABE6-D9D704391805}"/>
                </a:ext>
              </a:extLst>
            </p:cNvPr>
            <p:cNvSpPr txBox="1"/>
            <p:nvPr/>
          </p:nvSpPr>
          <p:spPr>
            <a:xfrm>
              <a:off x="5558713" y="4233611"/>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Core library</a:t>
              </a:r>
            </a:p>
          </p:txBody>
        </p:sp>
        <p:sp>
          <p:nvSpPr>
            <p:cNvPr id="19" name="TextBox 18">
              <a:extLst>
                <a:ext uri="{FF2B5EF4-FFF2-40B4-BE49-F238E27FC236}">
                  <a16:creationId xmlns:a16="http://schemas.microsoft.com/office/drawing/2014/main" id="{66CD7490-5F01-46FE-A652-72B269B1CA36}"/>
                </a:ext>
              </a:extLst>
            </p:cNvPr>
            <p:cNvSpPr txBox="1"/>
            <p:nvPr/>
          </p:nvSpPr>
          <p:spPr>
            <a:xfrm>
              <a:off x="8503922" y="4233610"/>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Mono class library</a:t>
              </a:r>
            </a:p>
          </p:txBody>
        </p:sp>
      </p:grpSp>
    </p:spTree>
    <p:extLst>
      <p:ext uri="{BB962C8B-B14F-4D97-AF65-F5344CB8AC3E}">
        <p14:creationId xmlns:p14="http://schemas.microsoft.com/office/powerpoint/2010/main" val="4095998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anim calcmode="lin" valueType="num">
                                      <p:cBhvr>
                                        <p:cTn id="14" dur="500" fill="hold"/>
                                        <p:tgtEl>
                                          <p:spTgt spid="5"/>
                                        </p:tgtEl>
                                        <p:attrNameLst>
                                          <p:attrName>ppt_x</p:attrName>
                                        </p:attrNameLst>
                                      </p:cBhvr>
                                      <p:tavLst>
                                        <p:tav tm="0">
                                          <p:val>
                                            <p:strVal val="#ppt_x"/>
                                          </p:val>
                                        </p:tav>
                                        <p:tav tm="100000">
                                          <p:val>
                                            <p:strVal val="#ppt_x"/>
                                          </p:val>
                                        </p:tav>
                                      </p:tavLst>
                                    </p:anim>
                                    <p:anim calcmode="lin" valueType="num">
                                      <p:cBhvr>
                                        <p:cTn id="15" dur="5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.NET Roadmap</a:t>
            </a:r>
          </a:p>
        </p:txBody>
      </p:sp>
      <p:cxnSp>
        <p:nvCxnSpPr>
          <p:cNvPr id="26" name="Straight Arrow Connector 25">
            <a:extLst>
              <a:ext uri="{FF2B5EF4-FFF2-40B4-BE49-F238E27FC236}">
                <a16:creationId xmlns:a16="http://schemas.microsoft.com/office/drawing/2014/main" id="{91601B72-465B-44F0-8D16-C069E4D1114C}"/>
              </a:ext>
            </a:extLst>
          </p:cNvPr>
          <p:cNvCxnSpPr>
            <a:cxnSpLocks/>
          </p:cNvCxnSpPr>
          <p:nvPr/>
        </p:nvCxnSpPr>
        <p:spPr>
          <a:xfrm flipV="1">
            <a:off x="489098" y="2168117"/>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7" name="TextBox 26">
            <a:extLst>
              <a:ext uri="{FF2B5EF4-FFF2-40B4-BE49-F238E27FC236}">
                <a16:creationId xmlns:a16="http://schemas.microsoft.com/office/drawing/2014/main" id="{A0318BE7-9FBC-4299-86E5-3ECF68990869}"/>
              </a:ext>
            </a:extLst>
          </p:cNvPr>
          <p:cNvSpPr txBox="1"/>
          <p:nvPr/>
        </p:nvSpPr>
        <p:spPr>
          <a:xfrm>
            <a:off x="452246" y="3048721"/>
            <a:ext cx="203598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rPr>
              <a:t>2014</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endParaRPr>
          </a:p>
        </p:txBody>
      </p:sp>
      <p:cxnSp>
        <p:nvCxnSpPr>
          <p:cNvPr id="28" name="Straight Connector 27">
            <a:extLst>
              <a:ext uri="{FF2B5EF4-FFF2-40B4-BE49-F238E27FC236}">
                <a16:creationId xmlns:a16="http://schemas.microsoft.com/office/drawing/2014/main" id="{B9FE36BB-B495-4A6E-BB39-E671D744B0C4}"/>
              </a:ext>
            </a:extLst>
          </p:cNvPr>
          <p:cNvCxnSpPr>
            <a:cxnSpLocks/>
            <a:stCxn id="32" idx="4"/>
            <a:endCxn id="27" idx="0"/>
          </p:cNvCxnSpPr>
          <p:nvPr/>
        </p:nvCxnSpPr>
        <p:spPr>
          <a:xfrm flipH="1">
            <a:off x="1470237" y="2672517"/>
            <a:ext cx="1" cy="376204"/>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37CB6B4-4B3C-477A-ADFF-F66A86C8FCCC}"/>
              </a:ext>
            </a:extLst>
          </p:cNvPr>
          <p:cNvCxnSpPr>
            <a:cxnSpLocks/>
          </p:cNvCxnSpPr>
          <p:nvPr/>
        </p:nvCxnSpPr>
        <p:spPr>
          <a:xfrm>
            <a:off x="6139544" y="2661188"/>
            <a:ext cx="1" cy="42412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266E9F0-5F4E-41FF-A6A9-2D89261C9176}"/>
              </a:ext>
            </a:extLst>
          </p:cNvPr>
          <p:cNvSpPr txBox="1"/>
          <p:nvPr/>
        </p:nvSpPr>
        <p:spPr>
          <a:xfrm>
            <a:off x="5363314" y="3025128"/>
            <a:ext cx="1552457" cy="51106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2016</a:t>
            </a:r>
          </a:p>
        </p:txBody>
      </p:sp>
      <p:grpSp>
        <p:nvGrpSpPr>
          <p:cNvPr id="31" name="Group 30">
            <a:extLst>
              <a:ext uri="{FF2B5EF4-FFF2-40B4-BE49-F238E27FC236}">
                <a16:creationId xmlns:a16="http://schemas.microsoft.com/office/drawing/2014/main" id="{146C0619-9464-42C8-9805-20124A6E3148}"/>
              </a:ext>
            </a:extLst>
          </p:cNvPr>
          <p:cNvGrpSpPr/>
          <p:nvPr/>
        </p:nvGrpSpPr>
        <p:grpSpPr>
          <a:xfrm>
            <a:off x="821845" y="1561400"/>
            <a:ext cx="1296783" cy="1111117"/>
            <a:chOff x="821844" y="1472100"/>
            <a:chExt cx="1296783" cy="1111117"/>
          </a:xfrm>
        </p:grpSpPr>
        <p:sp>
          <p:nvSpPr>
            <p:cNvPr id="32" name="Oval 31">
              <a:extLst>
                <a:ext uri="{FF2B5EF4-FFF2-40B4-BE49-F238E27FC236}">
                  <a16:creationId xmlns:a16="http://schemas.microsoft.com/office/drawing/2014/main" id="{1D84704B-6951-41A7-A82E-20E8AE73B860}"/>
                </a:ext>
              </a:extLst>
            </p:cNvPr>
            <p:cNvSpPr/>
            <p:nvPr/>
          </p:nvSpPr>
          <p:spPr>
            <a:xfrm>
              <a:off x="888210" y="1472100"/>
              <a:ext cx="1164053" cy="1111117"/>
            </a:xfrm>
            <a:prstGeom prst="ellipse">
              <a:avLst/>
            </a:prstGeom>
            <a:solidFill>
              <a:schemeClr val="bg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7BE819B0-5056-40DA-A5F5-E62E8990FB7B}"/>
                </a:ext>
              </a:extLst>
            </p:cNvPr>
            <p:cNvSpPr txBox="1"/>
            <p:nvPr/>
          </p:nvSpPr>
          <p:spPr>
            <a:xfrm>
              <a:off x="821844" y="1633351"/>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Many</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.NETs</a:t>
              </a:r>
            </a:p>
          </p:txBody>
        </p:sp>
      </p:grpSp>
      <p:grpSp>
        <p:nvGrpSpPr>
          <p:cNvPr id="34" name="Group 33">
            <a:extLst>
              <a:ext uri="{FF2B5EF4-FFF2-40B4-BE49-F238E27FC236}">
                <a16:creationId xmlns:a16="http://schemas.microsoft.com/office/drawing/2014/main" id="{F3A7D9B5-7BBA-4719-A341-BA41E795BC8C}"/>
              </a:ext>
            </a:extLst>
          </p:cNvPr>
          <p:cNvGrpSpPr/>
          <p:nvPr/>
        </p:nvGrpSpPr>
        <p:grpSpPr>
          <a:xfrm>
            <a:off x="5491152" y="1510396"/>
            <a:ext cx="1296783" cy="1111117"/>
            <a:chOff x="821844" y="1472100"/>
            <a:chExt cx="1296783" cy="1111117"/>
          </a:xfrm>
        </p:grpSpPr>
        <p:sp>
          <p:nvSpPr>
            <p:cNvPr id="35" name="Oval 34">
              <a:extLst>
                <a:ext uri="{FF2B5EF4-FFF2-40B4-BE49-F238E27FC236}">
                  <a16:creationId xmlns:a16="http://schemas.microsoft.com/office/drawing/2014/main" id="{2862011F-ACDE-4447-A420-B0A2C9A9FFA7}"/>
                </a:ext>
              </a:extLst>
            </p:cNvPr>
            <p:cNvSpPr/>
            <p:nvPr/>
          </p:nvSpPr>
          <p:spPr>
            <a:xfrm>
              <a:off x="888210" y="1472100"/>
              <a:ext cx="1164053" cy="1111117"/>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TextBox 35">
              <a:extLst>
                <a:ext uri="{FF2B5EF4-FFF2-40B4-BE49-F238E27FC236}">
                  <a16:creationId xmlns:a16="http://schemas.microsoft.com/office/drawing/2014/main" id="{F231AB16-9967-4CD9-B13E-72EE56817E28}"/>
                </a:ext>
              </a:extLst>
            </p:cNvPr>
            <p:cNvSpPr txBox="1"/>
            <p:nvPr/>
          </p:nvSpPr>
          <p:spPr>
            <a:xfrm>
              <a:off x="821844" y="1633352"/>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standard</a:t>
              </a:r>
            </a:p>
          </p:txBody>
        </p:sp>
      </p:grpSp>
      <p:grpSp>
        <p:nvGrpSpPr>
          <p:cNvPr id="37" name="Group 36">
            <a:extLst>
              <a:ext uri="{FF2B5EF4-FFF2-40B4-BE49-F238E27FC236}">
                <a16:creationId xmlns:a16="http://schemas.microsoft.com/office/drawing/2014/main" id="{0898CC65-6941-41E7-A00E-80B75803CDD4}"/>
              </a:ext>
            </a:extLst>
          </p:cNvPr>
          <p:cNvGrpSpPr/>
          <p:nvPr/>
        </p:nvGrpSpPr>
        <p:grpSpPr>
          <a:xfrm>
            <a:off x="1828954" y="3784137"/>
            <a:ext cx="8718390" cy="2381156"/>
            <a:chOff x="2571118" y="3147983"/>
            <a:chExt cx="8718390" cy="2381156"/>
          </a:xfrm>
        </p:grpSpPr>
        <p:grpSp>
          <p:nvGrpSpPr>
            <p:cNvPr id="38" name="Group 37">
              <a:extLst>
                <a:ext uri="{FF2B5EF4-FFF2-40B4-BE49-F238E27FC236}">
                  <a16:creationId xmlns:a16="http://schemas.microsoft.com/office/drawing/2014/main" id="{768D8803-EDD6-430E-9F92-3231693976E1}"/>
                </a:ext>
              </a:extLst>
            </p:cNvPr>
            <p:cNvGrpSpPr/>
            <p:nvPr/>
          </p:nvGrpSpPr>
          <p:grpSpPr>
            <a:xfrm>
              <a:off x="2571118" y="3147983"/>
              <a:ext cx="2827243" cy="2379949"/>
              <a:chOff x="1719261" y="1582079"/>
              <a:chExt cx="2772058" cy="4044770"/>
            </a:xfrm>
          </p:grpSpPr>
          <p:sp>
            <p:nvSpPr>
              <p:cNvPr id="51" name="Rectangle 50">
                <a:extLst>
                  <a:ext uri="{FF2B5EF4-FFF2-40B4-BE49-F238E27FC236}">
                    <a16:creationId xmlns:a16="http://schemas.microsoft.com/office/drawing/2014/main" id="{677C0BB0-64B9-480C-B629-A540CA3ECFFD}"/>
                  </a:ext>
                </a:extLst>
              </p:cNvPr>
              <p:cNvSpPr/>
              <p:nvPr/>
            </p:nvSpPr>
            <p:spPr bwMode="auto">
              <a:xfrm>
                <a:off x="1719261" y="1582079"/>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52" name="TextBox 51">
                <a:extLst>
                  <a:ext uri="{FF2B5EF4-FFF2-40B4-BE49-F238E27FC236}">
                    <a16:creationId xmlns:a16="http://schemas.microsoft.com/office/drawing/2014/main" id="{1709CF56-EC6C-4934-85B3-F7BC4F56C941}"/>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grpSp>
          <p:nvGrpSpPr>
            <p:cNvPr id="39" name="Group 38">
              <a:extLst>
                <a:ext uri="{FF2B5EF4-FFF2-40B4-BE49-F238E27FC236}">
                  <a16:creationId xmlns:a16="http://schemas.microsoft.com/office/drawing/2014/main" id="{422FCBBB-C556-4EEB-92FB-780E8B1D3E3D}"/>
                </a:ext>
              </a:extLst>
            </p:cNvPr>
            <p:cNvGrpSpPr/>
            <p:nvPr/>
          </p:nvGrpSpPr>
          <p:grpSpPr>
            <a:xfrm>
              <a:off x="5524298" y="3147983"/>
              <a:ext cx="2817909" cy="2379949"/>
              <a:chOff x="4604404" y="1582078"/>
              <a:chExt cx="2772059" cy="4044770"/>
            </a:xfrm>
          </p:grpSpPr>
          <p:sp>
            <p:nvSpPr>
              <p:cNvPr id="49" name="Rectangle 48">
                <a:extLst>
                  <a:ext uri="{FF2B5EF4-FFF2-40B4-BE49-F238E27FC236}">
                    <a16:creationId xmlns:a16="http://schemas.microsoft.com/office/drawing/2014/main" id="{A5D5E872-5AF6-4BF2-BB7E-066702D07BDA}"/>
                  </a:ext>
                </a:extLst>
              </p:cNvPr>
              <p:cNvSpPr/>
              <p:nvPr/>
            </p:nvSpPr>
            <p:spPr bwMode="auto">
              <a:xfrm>
                <a:off x="4604404" y="1582078"/>
                <a:ext cx="2772058" cy="4044770"/>
              </a:xfrm>
              <a:prstGeom prst="rect">
                <a:avLst/>
              </a:prstGeom>
              <a:solidFill>
                <a:schemeClr val="tx2"/>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50" name="TextBox 49">
                <a:extLst>
                  <a:ext uri="{FF2B5EF4-FFF2-40B4-BE49-F238E27FC236}">
                    <a16:creationId xmlns:a16="http://schemas.microsoft.com/office/drawing/2014/main" id="{033622A8-3075-46CC-A84C-30A40C071475}"/>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a:t>
                </a:r>
              </a:p>
            </p:txBody>
          </p:sp>
        </p:grpSp>
        <p:grpSp>
          <p:nvGrpSpPr>
            <p:cNvPr id="40" name="Group 39">
              <a:extLst>
                <a:ext uri="{FF2B5EF4-FFF2-40B4-BE49-F238E27FC236}">
                  <a16:creationId xmlns:a16="http://schemas.microsoft.com/office/drawing/2014/main" id="{E0FE4022-CCC9-4016-ADA6-7EEB9BDFFAD8}"/>
                </a:ext>
              </a:extLst>
            </p:cNvPr>
            <p:cNvGrpSpPr/>
            <p:nvPr/>
          </p:nvGrpSpPr>
          <p:grpSpPr>
            <a:xfrm>
              <a:off x="8467093" y="3149190"/>
              <a:ext cx="2822415" cy="2379949"/>
              <a:chOff x="7489548" y="1582078"/>
              <a:chExt cx="2770346" cy="4044770"/>
            </a:xfrm>
          </p:grpSpPr>
          <p:sp>
            <p:nvSpPr>
              <p:cNvPr id="47" name="Rectangle 46">
                <a:extLst>
                  <a:ext uri="{FF2B5EF4-FFF2-40B4-BE49-F238E27FC236}">
                    <a16:creationId xmlns:a16="http://schemas.microsoft.com/office/drawing/2014/main" id="{A7E9A7BA-4C04-4767-9481-A11DEAE41448}"/>
                  </a:ext>
                </a:extLst>
              </p:cNvPr>
              <p:cNvSpPr/>
              <p:nvPr/>
            </p:nvSpPr>
            <p:spPr bwMode="auto">
              <a:xfrm>
                <a:off x="7489548" y="1582078"/>
                <a:ext cx="2770346" cy="4044770"/>
              </a:xfrm>
              <a:prstGeom prst="rect">
                <a:avLst/>
              </a:prstGeom>
              <a:solidFill>
                <a:schemeClr val="accent2"/>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8" name="TextBox 47">
                <a:extLst>
                  <a:ext uri="{FF2B5EF4-FFF2-40B4-BE49-F238E27FC236}">
                    <a16:creationId xmlns:a16="http://schemas.microsoft.com/office/drawing/2014/main" id="{296B130A-E60D-4AF2-BF16-6818F2658306}"/>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 / MONO</a:t>
                </a:r>
              </a:p>
            </p:txBody>
          </p:sp>
        </p:grpSp>
        <p:sp>
          <p:nvSpPr>
            <p:cNvPr id="41" name="TextBox 40">
              <a:extLst>
                <a:ext uri="{FF2B5EF4-FFF2-40B4-BE49-F238E27FC236}">
                  <a16:creationId xmlns:a16="http://schemas.microsoft.com/office/drawing/2014/main" id="{3D7F2940-4D8C-4B76-A4B4-032A102B0959}"/>
                </a:ext>
              </a:extLst>
            </p:cNvPr>
            <p:cNvSpPr txBox="1"/>
            <p:nvPr/>
          </p:nvSpPr>
          <p:spPr>
            <a:xfrm>
              <a:off x="2618332" y="4233612"/>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Base class library</a:t>
              </a:r>
            </a:p>
          </p:txBody>
        </p:sp>
        <p:sp>
          <p:nvSpPr>
            <p:cNvPr id="42" name="TextBox 41">
              <a:extLst>
                <a:ext uri="{FF2B5EF4-FFF2-40B4-BE49-F238E27FC236}">
                  <a16:creationId xmlns:a16="http://schemas.microsoft.com/office/drawing/2014/main" id="{182FAB78-BC3F-4FAA-A4A3-B4A2446B56F6}"/>
                </a:ext>
              </a:extLst>
            </p:cNvPr>
            <p:cNvSpPr txBox="1"/>
            <p:nvPr/>
          </p:nvSpPr>
          <p:spPr>
            <a:xfrm>
              <a:off x="2609332" y="3470237"/>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43" name="TextBox 42">
              <a:extLst>
                <a:ext uri="{FF2B5EF4-FFF2-40B4-BE49-F238E27FC236}">
                  <a16:creationId xmlns:a16="http://schemas.microsoft.com/office/drawing/2014/main" id="{DBE19623-541C-4C31-8C58-7A1D1002220D}"/>
                </a:ext>
              </a:extLst>
            </p:cNvPr>
            <p:cNvSpPr txBox="1"/>
            <p:nvPr/>
          </p:nvSpPr>
          <p:spPr>
            <a:xfrm>
              <a:off x="5558713" y="3470236"/>
              <a:ext cx="2743200" cy="631614"/>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44" name="TextBox 43">
              <a:extLst>
                <a:ext uri="{FF2B5EF4-FFF2-40B4-BE49-F238E27FC236}">
                  <a16:creationId xmlns:a16="http://schemas.microsoft.com/office/drawing/2014/main" id="{362D020C-A658-43B1-8210-4666FF0476D6}"/>
                </a:ext>
              </a:extLst>
            </p:cNvPr>
            <p:cNvSpPr txBox="1"/>
            <p:nvPr/>
          </p:nvSpPr>
          <p:spPr>
            <a:xfrm>
              <a:off x="8503922" y="3470235"/>
              <a:ext cx="2743200" cy="631615"/>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45" name="TextBox 44">
              <a:extLst>
                <a:ext uri="{FF2B5EF4-FFF2-40B4-BE49-F238E27FC236}">
                  <a16:creationId xmlns:a16="http://schemas.microsoft.com/office/drawing/2014/main" id="{D4E3AB89-185A-4C47-90BB-F5020D5A9019}"/>
                </a:ext>
              </a:extLst>
            </p:cNvPr>
            <p:cNvSpPr txBox="1"/>
            <p:nvPr/>
          </p:nvSpPr>
          <p:spPr>
            <a:xfrm>
              <a:off x="5558713" y="4233611"/>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Core library</a:t>
              </a:r>
            </a:p>
          </p:txBody>
        </p:sp>
        <p:sp>
          <p:nvSpPr>
            <p:cNvPr id="46" name="TextBox 45">
              <a:extLst>
                <a:ext uri="{FF2B5EF4-FFF2-40B4-BE49-F238E27FC236}">
                  <a16:creationId xmlns:a16="http://schemas.microsoft.com/office/drawing/2014/main" id="{0BA6B719-332A-4EE8-9508-98B650CCF966}"/>
                </a:ext>
              </a:extLst>
            </p:cNvPr>
            <p:cNvSpPr txBox="1"/>
            <p:nvPr/>
          </p:nvSpPr>
          <p:spPr>
            <a:xfrm>
              <a:off x="8503922" y="4233610"/>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Mono class library</a:t>
              </a:r>
            </a:p>
          </p:txBody>
        </p:sp>
      </p:grpSp>
      <p:sp>
        <p:nvSpPr>
          <p:cNvPr id="53" name="TextBox 52">
            <a:extLst>
              <a:ext uri="{FF2B5EF4-FFF2-40B4-BE49-F238E27FC236}">
                <a16:creationId xmlns:a16="http://schemas.microsoft.com/office/drawing/2014/main" id="{9F25AC97-98B1-42C0-980B-1918CF19C164}"/>
              </a:ext>
            </a:extLst>
          </p:cNvPr>
          <p:cNvSpPr txBox="1"/>
          <p:nvPr/>
        </p:nvSpPr>
        <p:spPr>
          <a:xfrm>
            <a:off x="1828954" y="5691187"/>
            <a:ext cx="8718390" cy="474106"/>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.NET STANDARD</a:t>
            </a:r>
          </a:p>
        </p:txBody>
      </p:sp>
    </p:spTree>
    <p:extLst>
      <p:ext uri="{BB962C8B-B14F-4D97-AF65-F5344CB8AC3E}">
        <p14:creationId xmlns:p14="http://schemas.microsoft.com/office/powerpoint/2010/main" val="28222126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22" presetClass="entr" presetSubtype="1"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up)">
                                      <p:cBhvr>
                                        <p:cTn id="10" dur="500"/>
                                        <p:tgtEl>
                                          <p:spTgt spid="29"/>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anim calcmode="lin" valueType="num">
                                      <p:cBhvr>
                                        <p:cTn id="14" dur="500" fill="hold"/>
                                        <p:tgtEl>
                                          <p:spTgt spid="30"/>
                                        </p:tgtEl>
                                        <p:attrNameLst>
                                          <p:attrName>ppt_x</p:attrName>
                                        </p:attrNameLst>
                                      </p:cBhvr>
                                      <p:tavLst>
                                        <p:tav tm="0">
                                          <p:val>
                                            <p:strVal val="#ppt_x"/>
                                          </p:val>
                                        </p:tav>
                                        <p:tav tm="100000">
                                          <p:val>
                                            <p:strVal val="#ppt_x"/>
                                          </p:val>
                                        </p:tav>
                                      </p:tavLst>
                                    </p:anim>
                                    <p:anim calcmode="lin" valueType="num">
                                      <p:cBhvr>
                                        <p:cTn id="15" dur="500" fill="hold"/>
                                        <p:tgtEl>
                                          <p:spTgt spid="30"/>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5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.NET Roadmap</a:t>
            </a:r>
          </a:p>
        </p:txBody>
      </p:sp>
      <p:grpSp>
        <p:nvGrpSpPr>
          <p:cNvPr id="54" name="Group 53">
            <a:extLst>
              <a:ext uri="{FF2B5EF4-FFF2-40B4-BE49-F238E27FC236}">
                <a16:creationId xmlns:a16="http://schemas.microsoft.com/office/drawing/2014/main" id="{BF4336CA-F27E-4096-8C5F-59F5FF433EAB}"/>
              </a:ext>
            </a:extLst>
          </p:cNvPr>
          <p:cNvGrpSpPr/>
          <p:nvPr/>
        </p:nvGrpSpPr>
        <p:grpSpPr>
          <a:xfrm>
            <a:off x="7724929" y="3785344"/>
            <a:ext cx="2822415" cy="2379947"/>
            <a:chOff x="7724929" y="3785344"/>
            <a:chExt cx="2822415" cy="2379947"/>
          </a:xfrm>
        </p:grpSpPr>
        <p:grpSp>
          <p:nvGrpSpPr>
            <p:cNvPr id="55" name="Group 54">
              <a:extLst>
                <a:ext uri="{FF2B5EF4-FFF2-40B4-BE49-F238E27FC236}">
                  <a16:creationId xmlns:a16="http://schemas.microsoft.com/office/drawing/2014/main" id="{79E88735-EB11-489E-8B5C-1EFED2CB1DCF}"/>
                </a:ext>
              </a:extLst>
            </p:cNvPr>
            <p:cNvGrpSpPr/>
            <p:nvPr/>
          </p:nvGrpSpPr>
          <p:grpSpPr>
            <a:xfrm>
              <a:off x="7724929" y="3785344"/>
              <a:ext cx="2822415" cy="2379947"/>
              <a:chOff x="7489548" y="1582078"/>
              <a:chExt cx="2770346" cy="4044770"/>
            </a:xfrm>
          </p:grpSpPr>
          <p:sp>
            <p:nvSpPr>
              <p:cNvPr id="58" name="Rectangle 57">
                <a:extLst>
                  <a:ext uri="{FF2B5EF4-FFF2-40B4-BE49-F238E27FC236}">
                    <a16:creationId xmlns:a16="http://schemas.microsoft.com/office/drawing/2014/main" id="{076D24D6-15AD-4FFD-9D8F-B000C316DF0F}"/>
                  </a:ext>
                </a:extLst>
              </p:cNvPr>
              <p:cNvSpPr/>
              <p:nvPr/>
            </p:nvSpPr>
            <p:spPr bwMode="auto">
              <a:xfrm>
                <a:off x="7489548" y="1582078"/>
                <a:ext cx="2770346" cy="4044770"/>
              </a:xfrm>
              <a:prstGeom prst="rect">
                <a:avLst/>
              </a:prstGeom>
              <a:solidFill>
                <a:schemeClr val="accent2"/>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59" name="TextBox 58">
                <a:extLst>
                  <a:ext uri="{FF2B5EF4-FFF2-40B4-BE49-F238E27FC236}">
                    <a16:creationId xmlns:a16="http://schemas.microsoft.com/office/drawing/2014/main" id="{F2CF901A-1E8C-4717-B31B-2027EA8F2AD9}"/>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 / MONO</a:t>
                </a:r>
              </a:p>
            </p:txBody>
          </p:sp>
        </p:grpSp>
        <p:sp>
          <p:nvSpPr>
            <p:cNvPr id="56" name="TextBox 55">
              <a:extLst>
                <a:ext uri="{FF2B5EF4-FFF2-40B4-BE49-F238E27FC236}">
                  <a16:creationId xmlns:a16="http://schemas.microsoft.com/office/drawing/2014/main" id="{92DB92F2-F886-45D6-99F0-5AB52403E6E7}"/>
                </a:ext>
              </a:extLst>
            </p:cNvPr>
            <p:cNvSpPr txBox="1"/>
            <p:nvPr/>
          </p:nvSpPr>
          <p:spPr>
            <a:xfrm>
              <a:off x="7761758" y="4106388"/>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57" name="TextBox 56">
              <a:extLst>
                <a:ext uri="{FF2B5EF4-FFF2-40B4-BE49-F238E27FC236}">
                  <a16:creationId xmlns:a16="http://schemas.microsoft.com/office/drawing/2014/main" id="{BDA25480-67CD-4393-A191-DF01D9E979D3}"/>
                </a:ext>
              </a:extLst>
            </p:cNvPr>
            <p:cNvSpPr txBox="1"/>
            <p:nvPr/>
          </p:nvSpPr>
          <p:spPr>
            <a:xfrm>
              <a:off x="7761758" y="4869764"/>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Mono class library</a:t>
              </a:r>
            </a:p>
          </p:txBody>
        </p:sp>
      </p:grpSp>
      <p:grpSp>
        <p:nvGrpSpPr>
          <p:cNvPr id="60" name="Group 59">
            <a:extLst>
              <a:ext uri="{FF2B5EF4-FFF2-40B4-BE49-F238E27FC236}">
                <a16:creationId xmlns:a16="http://schemas.microsoft.com/office/drawing/2014/main" id="{20D04021-C205-4FC8-A407-C57E977260F1}"/>
              </a:ext>
            </a:extLst>
          </p:cNvPr>
          <p:cNvGrpSpPr/>
          <p:nvPr/>
        </p:nvGrpSpPr>
        <p:grpSpPr>
          <a:xfrm>
            <a:off x="1828954" y="3784137"/>
            <a:ext cx="2827243" cy="2379949"/>
            <a:chOff x="1828954" y="3784137"/>
            <a:chExt cx="2827243" cy="2379949"/>
          </a:xfrm>
        </p:grpSpPr>
        <p:grpSp>
          <p:nvGrpSpPr>
            <p:cNvPr id="61" name="Group 60">
              <a:extLst>
                <a:ext uri="{FF2B5EF4-FFF2-40B4-BE49-F238E27FC236}">
                  <a16:creationId xmlns:a16="http://schemas.microsoft.com/office/drawing/2014/main" id="{BDD86885-A325-4F64-9B3B-7E336B31010E}"/>
                </a:ext>
              </a:extLst>
            </p:cNvPr>
            <p:cNvGrpSpPr/>
            <p:nvPr/>
          </p:nvGrpSpPr>
          <p:grpSpPr>
            <a:xfrm>
              <a:off x="1828954" y="3784137"/>
              <a:ext cx="2827243" cy="2379949"/>
              <a:chOff x="1719261" y="1582079"/>
              <a:chExt cx="2772058" cy="4044770"/>
            </a:xfrm>
          </p:grpSpPr>
          <p:sp>
            <p:nvSpPr>
              <p:cNvPr id="64" name="Rectangle 63">
                <a:extLst>
                  <a:ext uri="{FF2B5EF4-FFF2-40B4-BE49-F238E27FC236}">
                    <a16:creationId xmlns:a16="http://schemas.microsoft.com/office/drawing/2014/main" id="{0674C19F-0EAC-4FC8-8F59-AC3D4E50BADE}"/>
                  </a:ext>
                </a:extLst>
              </p:cNvPr>
              <p:cNvSpPr/>
              <p:nvPr/>
            </p:nvSpPr>
            <p:spPr bwMode="auto">
              <a:xfrm>
                <a:off x="1719261" y="1582079"/>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5" name="TextBox 64">
                <a:extLst>
                  <a:ext uri="{FF2B5EF4-FFF2-40B4-BE49-F238E27FC236}">
                    <a16:creationId xmlns:a16="http://schemas.microsoft.com/office/drawing/2014/main" id="{40C5DC2E-F9B5-4412-A03E-244D3A69FD6B}"/>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sp>
          <p:nvSpPr>
            <p:cNvPr id="62" name="TextBox 61">
              <a:extLst>
                <a:ext uri="{FF2B5EF4-FFF2-40B4-BE49-F238E27FC236}">
                  <a16:creationId xmlns:a16="http://schemas.microsoft.com/office/drawing/2014/main" id="{7FFB0157-B1CA-4D80-816E-8FA6D8058A78}"/>
                </a:ext>
              </a:extLst>
            </p:cNvPr>
            <p:cNvSpPr txBox="1"/>
            <p:nvPr/>
          </p:nvSpPr>
          <p:spPr>
            <a:xfrm>
              <a:off x="1876168" y="4869766"/>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Base class library</a:t>
              </a:r>
            </a:p>
          </p:txBody>
        </p:sp>
        <p:sp>
          <p:nvSpPr>
            <p:cNvPr id="63" name="TextBox 62">
              <a:extLst>
                <a:ext uri="{FF2B5EF4-FFF2-40B4-BE49-F238E27FC236}">
                  <a16:creationId xmlns:a16="http://schemas.microsoft.com/office/drawing/2014/main" id="{8793C556-1283-43B0-87B9-995465E4DEA6}"/>
                </a:ext>
              </a:extLst>
            </p:cNvPr>
            <p:cNvSpPr txBox="1"/>
            <p:nvPr/>
          </p:nvSpPr>
          <p:spPr>
            <a:xfrm>
              <a:off x="1867168" y="4106391"/>
              <a:ext cx="2743200" cy="631612"/>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grpSp>
      <p:grpSp>
        <p:nvGrpSpPr>
          <p:cNvPr id="66" name="Group 65">
            <a:extLst>
              <a:ext uri="{FF2B5EF4-FFF2-40B4-BE49-F238E27FC236}">
                <a16:creationId xmlns:a16="http://schemas.microsoft.com/office/drawing/2014/main" id="{08D4A35D-CCFB-4AC0-A964-1DE2E09F5BC9}"/>
              </a:ext>
            </a:extLst>
          </p:cNvPr>
          <p:cNvGrpSpPr/>
          <p:nvPr/>
        </p:nvGrpSpPr>
        <p:grpSpPr>
          <a:xfrm>
            <a:off x="4780274" y="3784137"/>
            <a:ext cx="2822415" cy="2379949"/>
            <a:chOff x="4773470" y="3784137"/>
            <a:chExt cx="2822415" cy="2379949"/>
          </a:xfrm>
        </p:grpSpPr>
        <p:sp>
          <p:nvSpPr>
            <p:cNvPr id="67" name="Rectangle 66">
              <a:extLst>
                <a:ext uri="{FF2B5EF4-FFF2-40B4-BE49-F238E27FC236}">
                  <a16:creationId xmlns:a16="http://schemas.microsoft.com/office/drawing/2014/main" id="{7C033D50-3E9B-4CA7-B027-8FB5B74660EA}"/>
                </a:ext>
              </a:extLst>
            </p:cNvPr>
            <p:cNvSpPr/>
            <p:nvPr/>
          </p:nvSpPr>
          <p:spPr bwMode="auto">
            <a:xfrm>
              <a:off x="4773470" y="3784137"/>
              <a:ext cx="2822415" cy="2379949"/>
            </a:xfrm>
            <a:prstGeom prst="rect">
              <a:avLst/>
            </a:prstGeom>
            <a:solidFill>
              <a:srgbClr val="512BD4"/>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8" name="TextBox 67">
              <a:extLst>
                <a:ext uri="{FF2B5EF4-FFF2-40B4-BE49-F238E27FC236}">
                  <a16:creationId xmlns:a16="http://schemas.microsoft.com/office/drawing/2014/main" id="{791F6A64-4D7C-4ED4-9B10-AA18C7D04571}"/>
                </a:ext>
              </a:extLst>
            </p:cNvPr>
            <p:cNvSpPr txBox="1"/>
            <p:nvPr/>
          </p:nvSpPr>
          <p:spPr>
            <a:xfrm>
              <a:off x="4773470" y="3784137"/>
              <a:ext cx="2822415" cy="340649"/>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a:t>
              </a:r>
            </a:p>
          </p:txBody>
        </p:sp>
        <p:sp>
          <p:nvSpPr>
            <p:cNvPr id="69" name="TextBox 68">
              <a:extLst>
                <a:ext uri="{FF2B5EF4-FFF2-40B4-BE49-F238E27FC236}">
                  <a16:creationId xmlns:a16="http://schemas.microsoft.com/office/drawing/2014/main" id="{6B3833F4-C8CC-420D-9D41-970BAFBACBBA}"/>
                </a:ext>
              </a:extLst>
            </p:cNvPr>
            <p:cNvSpPr txBox="1"/>
            <p:nvPr/>
          </p:nvSpPr>
          <p:spPr>
            <a:xfrm>
              <a:off x="4810299" y="4105183"/>
              <a:ext cx="2743200" cy="606556"/>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b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 (JIT &amp; native)</a:t>
              </a:r>
            </a:p>
          </p:txBody>
        </p:sp>
        <p:sp>
          <p:nvSpPr>
            <p:cNvPr id="70" name="TextBox 69">
              <a:extLst>
                <a:ext uri="{FF2B5EF4-FFF2-40B4-BE49-F238E27FC236}">
                  <a16:creationId xmlns:a16="http://schemas.microsoft.com/office/drawing/2014/main" id="{1ACDB90F-4F30-4A1E-A0AA-3664440C92AB}"/>
                </a:ext>
              </a:extLst>
            </p:cNvPr>
            <p:cNvSpPr txBox="1"/>
            <p:nvPr/>
          </p:nvSpPr>
          <p:spPr>
            <a:xfrm>
              <a:off x="4810299" y="4868557"/>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One base class library</a:t>
              </a:r>
            </a:p>
          </p:txBody>
        </p:sp>
      </p:grpSp>
      <p:cxnSp>
        <p:nvCxnSpPr>
          <p:cNvPr id="71" name="Straight Arrow Connector 70">
            <a:extLst>
              <a:ext uri="{FF2B5EF4-FFF2-40B4-BE49-F238E27FC236}">
                <a16:creationId xmlns:a16="http://schemas.microsoft.com/office/drawing/2014/main" id="{91601B72-465B-44F0-8D16-C069E4D1114C}"/>
              </a:ext>
            </a:extLst>
          </p:cNvPr>
          <p:cNvCxnSpPr>
            <a:cxnSpLocks/>
          </p:cNvCxnSpPr>
          <p:nvPr/>
        </p:nvCxnSpPr>
        <p:spPr>
          <a:xfrm flipV="1">
            <a:off x="489098" y="2168117"/>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2" name="TextBox 71">
            <a:extLst>
              <a:ext uri="{FF2B5EF4-FFF2-40B4-BE49-F238E27FC236}">
                <a16:creationId xmlns:a16="http://schemas.microsoft.com/office/drawing/2014/main" id="{A0318BE7-9FBC-4299-86E5-3ECF68990869}"/>
              </a:ext>
            </a:extLst>
          </p:cNvPr>
          <p:cNvSpPr txBox="1"/>
          <p:nvPr/>
        </p:nvSpPr>
        <p:spPr>
          <a:xfrm>
            <a:off x="452246" y="3048721"/>
            <a:ext cx="203598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rPr>
              <a:t>2014</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endParaRPr>
          </a:p>
        </p:txBody>
      </p:sp>
      <p:cxnSp>
        <p:nvCxnSpPr>
          <p:cNvPr id="73" name="Straight Connector 72">
            <a:extLst>
              <a:ext uri="{FF2B5EF4-FFF2-40B4-BE49-F238E27FC236}">
                <a16:creationId xmlns:a16="http://schemas.microsoft.com/office/drawing/2014/main" id="{B9FE36BB-B495-4A6E-BB39-E671D744B0C4}"/>
              </a:ext>
            </a:extLst>
          </p:cNvPr>
          <p:cNvCxnSpPr>
            <a:cxnSpLocks/>
            <a:stCxn id="79" idx="4"/>
            <a:endCxn id="72" idx="0"/>
          </p:cNvCxnSpPr>
          <p:nvPr/>
        </p:nvCxnSpPr>
        <p:spPr>
          <a:xfrm flipH="1">
            <a:off x="1470237" y="2672517"/>
            <a:ext cx="1" cy="376204"/>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2B94032-28DD-40BA-B534-476CA1B4C58F}"/>
              </a:ext>
            </a:extLst>
          </p:cNvPr>
          <p:cNvCxnSpPr>
            <a:cxnSpLocks/>
            <a:endCxn id="75" idx="0"/>
          </p:cNvCxnSpPr>
          <p:nvPr/>
        </p:nvCxnSpPr>
        <p:spPr>
          <a:xfrm>
            <a:off x="10881429" y="2672517"/>
            <a:ext cx="1" cy="4261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F1B724A0-1C4C-4B14-BFB4-B1F8FF692CA6}"/>
              </a:ext>
            </a:extLst>
          </p:cNvPr>
          <p:cNvSpPr txBox="1"/>
          <p:nvPr/>
        </p:nvSpPr>
        <p:spPr>
          <a:xfrm>
            <a:off x="10105201" y="3098633"/>
            <a:ext cx="1552457" cy="51106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Next</a:t>
            </a:r>
            <a:endParaRPr kumimoji="0" lang="en-US" sz="1600" b="1" i="1"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76" name="Straight Connector 75">
            <a:extLst>
              <a:ext uri="{FF2B5EF4-FFF2-40B4-BE49-F238E27FC236}">
                <a16:creationId xmlns:a16="http://schemas.microsoft.com/office/drawing/2014/main" id="{837CB6B4-4B3C-477A-ADFF-F66A86C8FCCC}"/>
              </a:ext>
            </a:extLst>
          </p:cNvPr>
          <p:cNvCxnSpPr>
            <a:cxnSpLocks/>
          </p:cNvCxnSpPr>
          <p:nvPr/>
        </p:nvCxnSpPr>
        <p:spPr>
          <a:xfrm>
            <a:off x="6142650" y="2672517"/>
            <a:ext cx="1" cy="424126"/>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4266E9F0-5F4E-41FF-A6A9-2D89261C9176}"/>
              </a:ext>
            </a:extLst>
          </p:cNvPr>
          <p:cNvSpPr txBox="1"/>
          <p:nvPr/>
        </p:nvSpPr>
        <p:spPr>
          <a:xfrm>
            <a:off x="5366420" y="3039125"/>
            <a:ext cx="1552457" cy="51106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rPr>
              <a:t>2016</a:t>
            </a:r>
          </a:p>
        </p:txBody>
      </p:sp>
      <p:grpSp>
        <p:nvGrpSpPr>
          <p:cNvPr id="78" name="Group 77">
            <a:extLst>
              <a:ext uri="{FF2B5EF4-FFF2-40B4-BE49-F238E27FC236}">
                <a16:creationId xmlns:a16="http://schemas.microsoft.com/office/drawing/2014/main" id="{146C0619-9464-42C8-9805-20124A6E3148}"/>
              </a:ext>
            </a:extLst>
          </p:cNvPr>
          <p:cNvGrpSpPr/>
          <p:nvPr/>
        </p:nvGrpSpPr>
        <p:grpSpPr>
          <a:xfrm>
            <a:off x="821845" y="1561400"/>
            <a:ext cx="1296783" cy="1111117"/>
            <a:chOff x="821844" y="1472100"/>
            <a:chExt cx="1296783" cy="1111117"/>
          </a:xfrm>
        </p:grpSpPr>
        <p:sp>
          <p:nvSpPr>
            <p:cNvPr id="79" name="Oval 78">
              <a:extLst>
                <a:ext uri="{FF2B5EF4-FFF2-40B4-BE49-F238E27FC236}">
                  <a16:creationId xmlns:a16="http://schemas.microsoft.com/office/drawing/2014/main" id="{1D84704B-6951-41A7-A82E-20E8AE73B860}"/>
                </a:ext>
              </a:extLst>
            </p:cNvPr>
            <p:cNvSpPr/>
            <p:nvPr/>
          </p:nvSpPr>
          <p:spPr>
            <a:xfrm>
              <a:off x="888210" y="1472100"/>
              <a:ext cx="1164053" cy="1111117"/>
            </a:xfrm>
            <a:prstGeom prst="ellipse">
              <a:avLst/>
            </a:prstGeom>
            <a:solidFill>
              <a:schemeClr val="bg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TextBox 79">
              <a:extLst>
                <a:ext uri="{FF2B5EF4-FFF2-40B4-BE49-F238E27FC236}">
                  <a16:creationId xmlns:a16="http://schemas.microsoft.com/office/drawing/2014/main" id="{7BE819B0-5056-40DA-A5F5-E62E8990FB7B}"/>
                </a:ext>
              </a:extLst>
            </p:cNvPr>
            <p:cNvSpPr txBox="1"/>
            <p:nvPr/>
          </p:nvSpPr>
          <p:spPr>
            <a:xfrm>
              <a:off x="821844" y="1633351"/>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Many</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.NETs</a:t>
              </a:r>
            </a:p>
          </p:txBody>
        </p:sp>
      </p:grpSp>
      <p:grpSp>
        <p:nvGrpSpPr>
          <p:cNvPr id="81" name="Group 80">
            <a:extLst>
              <a:ext uri="{FF2B5EF4-FFF2-40B4-BE49-F238E27FC236}">
                <a16:creationId xmlns:a16="http://schemas.microsoft.com/office/drawing/2014/main" id="{F3A7D9B5-7BBA-4719-A341-BA41E795BC8C}"/>
              </a:ext>
            </a:extLst>
          </p:cNvPr>
          <p:cNvGrpSpPr/>
          <p:nvPr/>
        </p:nvGrpSpPr>
        <p:grpSpPr>
          <a:xfrm>
            <a:off x="5494258" y="1521725"/>
            <a:ext cx="1296783" cy="1111117"/>
            <a:chOff x="821844" y="1472100"/>
            <a:chExt cx="1296783" cy="1111117"/>
          </a:xfrm>
        </p:grpSpPr>
        <p:sp>
          <p:nvSpPr>
            <p:cNvPr id="82" name="Oval 81">
              <a:extLst>
                <a:ext uri="{FF2B5EF4-FFF2-40B4-BE49-F238E27FC236}">
                  <a16:creationId xmlns:a16="http://schemas.microsoft.com/office/drawing/2014/main" id="{2862011F-ACDE-4447-A420-B0A2C9A9FFA7}"/>
                </a:ext>
              </a:extLst>
            </p:cNvPr>
            <p:cNvSpPr/>
            <p:nvPr/>
          </p:nvSpPr>
          <p:spPr>
            <a:xfrm>
              <a:off x="888210" y="1472100"/>
              <a:ext cx="1164053" cy="1111117"/>
            </a:xfrm>
            <a:prstGeom prst="ellipse">
              <a:avLst/>
            </a:prstGeom>
            <a:solidFill>
              <a:schemeClr val="bg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3" name="TextBox 82">
              <a:extLst>
                <a:ext uri="{FF2B5EF4-FFF2-40B4-BE49-F238E27FC236}">
                  <a16:creationId xmlns:a16="http://schemas.microsoft.com/office/drawing/2014/main" id="{F231AB16-9967-4CD9-B13E-72EE56817E28}"/>
                </a:ext>
              </a:extLst>
            </p:cNvPr>
            <p:cNvSpPr txBox="1"/>
            <p:nvPr/>
          </p:nvSpPr>
          <p:spPr>
            <a:xfrm>
              <a:off x="821844" y="1633352"/>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standard</a:t>
              </a:r>
            </a:p>
          </p:txBody>
        </p:sp>
      </p:grpSp>
      <p:grpSp>
        <p:nvGrpSpPr>
          <p:cNvPr id="84" name="Group 83">
            <a:extLst>
              <a:ext uri="{FF2B5EF4-FFF2-40B4-BE49-F238E27FC236}">
                <a16:creationId xmlns:a16="http://schemas.microsoft.com/office/drawing/2014/main" id="{607128A7-D623-46BB-9D3D-7B21A05DBBB8}"/>
              </a:ext>
            </a:extLst>
          </p:cNvPr>
          <p:cNvGrpSpPr/>
          <p:nvPr/>
        </p:nvGrpSpPr>
        <p:grpSpPr>
          <a:xfrm>
            <a:off x="10233037" y="1561400"/>
            <a:ext cx="1296783" cy="1111117"/>
            <a:chOff x="821844" y="1472100"/>
            <a:chExt cx="1296783" cy="1111117"/>
          </a:xfrm>
        </p:grpSpPr>
        <p:sp>
          <p:nvSpPr>
            <p:cNvPr id="85" name="Oval 84">
              <a:extLst>
                <a:ext uri="{FF2B5EF4-FFF2-40B4-BE49-F238E27FC236}">
                  <a16:creationId xmlns:a16="http://schemas.microsoft.com/office/drawing/2014/main" id="{695621F8-FC30-46DE-91CA-97D71759B1C2}"/>
                </a:ext>
              </a:extLst>
            </p:cNvPr>
            <p:cNvSpPr/>
            <p:nvPr/>
          </p:nvSpPr>
          <p:spPr>
            <a:xfrm>
              <a:off x="888210" y="1472100"/>
              <a:ext cx="1164053" cy="1111117"/>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6" name="TextBox 85">
              <a:extLst>
                <a:ext uri="{FF2B5EF4-FFF2-40B4-BE49-F238E27FC236}">
                  <a16:creationId xmlns:a16="http://schemas.microsoft.com/office/drawing/2014/main" id="{7AEC5716-A952-4A24-B00A-712CE08EAACC}"/>
                </a:ext>
              </a:extLst>
            </p:cNvPr>
            <p:cNvSpPr txBox="1"/>
            <p:nvPr/>
          </p:nvSpPr>
          <p:spPr>
            <a:xfrm>
              <a:off x="821844" y="1796473"/>
              <a:ext cx="1296783" cy="544765"/>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a:t>
              </a:r>
            </a:p>
          </p:txBody>
        </p:sp>
      </p:grpSp>
      <p:grpSp>
        <p:nvGrpSpPr>
          <p:cNvPr id="87" name="Group 86">
            <a:extLst>
              <a:ext uri="{FF2B5EF4-FFF2-40B4-BE49-F238E27FC236}">
                <a16:creationId xmlns:a16="http://schemas.microsoft.com/office/drawing/2014/main" id="{06240AFE-6100-4F20-A64A-9A8835B07E62}"/>
              </a:ext>
            </a:extLst>
          </p:cNvPr>
          <p:cNvGrpSpPr/>
          <p:nvPr/>
        </p:nvGrpSpPr>
        <p:grpSpPr>
          <a:xfrm>
            <a:off x="4785223" y="3773292"/>
            <a:ext cx="2817909" cy="2379949"/>
            <a:chOff x="4782134" y="3784137"/>
            <a:chExt cx="2817909" cy="2379949"/>
          </a:xfrm>
        </p:grpSpPr>
        <p:grpSp>
          <p:nvGrpSpPr>
            <p:cNvPr id="88" name="Group 87">
              <a:extLst>
                <a:ext uri="{FF2B5EF4-FFF2-40B4-BE49-F238E27FC236}">
                  <a16:creationId xmlns:a16="http://schemas.microsoft.com/office/drawing/2014/main" id="{A6310453-7DD4-4682-8543-E001AB0484F0}"/>
                </a:ext>
              </a:extLst>
            </p:cNvPr>
            <p:cNvGrpSpPr/>
            <p:nvPr/>
          </p:nvGrpSpPr>
          <p:grpSpPr>
            <a:xfrm>
              <a:off x="4782134" y="3784137"/>
              <a:ext cx="2817909" cy="2379949"/>
              <a:chOff x="4604404" y="1582078"/>
              <a:chExt cx="2772059" cy="4044770"/>
            </a:xfrm>
          </p:grpSpPr>
          <p:sp>
            <p:nvSpPr>
              <p:cNvPr id="91" name="Rectangle 90">
                <a:extLst>
                  <a:ext uri="{FF2B5EF4-FFF2-40B4-BE49-F238E27FC236}">
                    <a16:creationId xmlns:a16="http://schemas.microsoft.com/office/drawing/2014/main" id="{AFD98DCA-4705-4870-B891-97DFD2C1F732}"/>
                  </a:ext>
                </a:extLst>
              </p:cNvPr>
              <p:cNvSpPr/>
              <p:nvPr/>
            </p:nvSpPr>
            <p:spPr bwMode="auto">
              <a:xfrm>
                <a:off x="4604404" y="1582078"/>
                <a:ext cx="2772058" cy="4044770"/>
              </a:xfrm>
              <a:prstGeom prst="rect">
                <a:avLst/>
              </a:prstGeom>
              <a:solidFill>
                <a:schemeClr val="tx2"/>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92" name="TextBox 91">
                <a:extLst>
                  <a:ext uri="{FF2B5EF4-FFF2-40B4-BE49-F238E27FC236}">
                    <a16:creationId xmlns:a16="http://schemas.microsoft.com/office/drawing/2014/main" id="{99CCD92E-560F-4C54-8FB8-958510325B9E}"/>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a:t>
                </a:r>
              </a:p>
            </p:txBody>
          </p:sp>
        </p:grpSp>
        <p:sp>
          <p:nvSpPr>
            <p:cNvPr id="89" name="TextBox 88">
              <a:extLst>
                <a:ext uri="{FF2B5EF4-FFF2-40B4-BE49-F238E27FC236}">
                  <a16:creationId xmlns:a16="http://schemas.microsoft.com/office/drawing/2014/main" id="{5676C1D5-7740-4858-8A20-498D6E275874}"/>
                </a:ext>
              </a:extLst>
            </p:cNvPr>
            <p:cNvSpPr txBox="1"/>
            <p:nvPr/>
          </p:nvSpPr>
          <p:spPr>
            <a:xfrm>
              <a:off x="4816549" y="4106389"/>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90" name="TextBox 89">
              <a:extLst>
                <a:ext uri="{FF2B5EF4-FFF2-40B4-BE49-F238E27FC236}">
                  <a16:creationId xmlns:a16="http://schemas.microsoft.com/office/drawing/2014/main" id="{B882AD04-100F-4C9C-B34D-0F6D4F4E2889}"/>
                </a:ext>
              </a:extLst>
            </p:cNvPr>
            <p:cNvSpPr txBox="1"/>
            <p:nvPr/>
          </p:nvSpPr>
          <p:spPr>
            <a:xfrm>
              <a:off x="4816549" y="4869765"/>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Core library</a:t>
              </a:r>
            </a:p>
          </p:txBody>
        </p:sp>
      </p:grpSp>
      <p:sp>
        <p:nvSpPr>
          <p:cNvPr id="93" name="TextBox 92">
            <a:extLst>
              <a:ext uri="{FF2B5EF4-FFF2-40B4-BE49-F238E27FC236}">
                <a16:creationId xmlns:a16="http://schemas.microsoft.com/office/drawing/2014/main" id="{C289ADBF-71E7-4AFE-9ED9-A03757558A70}"/>
              </a:ext>
            </a:extLst>
          </p:cNvPr>
          <p:cNvSpPr txBox="1"/>
          <p:nvPr/>
        </p:nvSpPr>
        <p:spPr>
          <a:xfrm>
            <a:off x="1828954" y="5687209"/>
            <a:ext cx="8718390" cy="475944"/>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4" name="TextBox 93">
            <a:extLst>
              <a:ext uri="{FF2B5EF4-FFF2-40B4-BE49-F238E27FC236}">
                <a16:creationId xmlns:a16="http://schemas.microsoft.com/office/drawing/2014/main" id="{6F1E0997-A3EE-4991-B45D-27CE7BFB84C8}"/>
              </a:ext>
            </a:extLst>
          </p:cNvPr>
          <p:cNvSpPr txBox="1"/>
          <p:nvPr/>
        </p:nvSpPr>
        <p:spPr>
          <a:xfrm>
            <a:off x="4778438" y="5685089"/>
            <a:ext cx="2810321" cy="475944"/>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37373">
                    <a:lumMod val="40000"/>
                    <a:lumOff val="60000"/>
                  </a:srgbClr>
                </a:solidFill>
                <a:effectLst/>
                <a:uLnTx/>
                <a:uFillTx/>
                <a:latin typeface="Segoe UI Semibold" panose="020B0702040204020203" pitchFamily="34" charset="0"/>
                <a:ea typeface="+mn-ea"/>
                <a:cs typeface="Segoe UI Semibold" panose="020B0702040204020203" pitchFamily="34" charset="0"/>
              </a:rPr>
              <a:t>.NET STANDARD</a:t>
            </a:r>
          </a:p>
        </p:txBody>
      </p:sp>
    </p:spTree>
    <p:extLst>
      <p:ext uri="{BB962C8B-B14F-4D97-AF65-F5344CB8AC3E}">
        <p14:creationId xmlns:p14="http://schemas.microsoft.com/office/powerpoint/2010/main" val="20355416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par>
                                <p:cTn id="8" presetID="22" presetClass="entr" presetSubtype="1" fill="hold" nodeType="withEffect">
                                  <p:stCondLst>
                                    <p:cond delay="0"/>
                                  </p:stCondLst>
                                  <p:childTnLst>
                                    <p:set>
                                      <p:cBhvr>
                                        <p:cTn id="9" dur="1" fill="hold">
                                          <p:stCondLst>
                                            <p:cond delay="0"/>
                                          </p:stCondLst>
                                        </p:cTn>
                                        <p:tgtEl>
                                          <p:spTgt spid="74"/>
                                        </p:tgtEl>
                                        <p:attrNameLst>
                                          <p:attrName>style.visibility</p:attrName>
                                        </p:attrNameLst>
                                      </p:cBhvr>
                                      <p:to>
                                        <p:strVal val="visible"/>
                                      </p:to>
                                    </p:set>
                                    <p:animEffect transition="in" filter="wipe(up)">
                                      <p:cBhvr>
                                        <p:cTn id="10" dur="500"/>
                                        <p:tgtEl>
                                          <p:spTgt spid="74"/>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75"/>
                                        </p:tgtEl>
                                        <p:attrNameLst>
                                          <p:attrName>style.visibility</p:attrName>
                                        </p:attrNameLst>
                                      </p:cBhvr>
                                      <p:to>
                                        <p:strVal val="visible"/>
                                      </p:to>
                                    </p:set>
                                    <p:animEffect transition="in" filter="fade">
                                      <p:cBhvr>
                                        <p:cTn id="13" dur="500"/>
                                        <p:tgtEl>
                                          <p:spTgt spid="75"/>
                                        </p:tgtEl>
                                      </p:cBhvr>
                                    </p:animEffect>
                                    <p:anim calcmode="lin" valueType="num">
                                      <p:cBhvr>
                                        <p:cTn id="14" dur="500" fill="hold"/>
                                        <p:tgtEl>
                                          <p:spTgt spid="75"/>
                                        </p:tgtEl>
                                        <p:attrNameLst>
                                          <p:attrName>ppt_x</p:attrName>
                                        </p:attrNameLst>
                                      </p:cBhvr>
                                      <p:tavLst>
                                        <p:tav tm="0">
                                          <p:val>
                                            <p:strVal val="#ppt_x"/>
                                          </p:val>
                                        </p:tav>
                                        <p:tav tm="100000">
                                          <p:val>
                                            <p:strVal val="#ppt_x"/>
                                          </p:val>
                                        </p:tav>
                                      </p:tavLst>
                                    </p:anim>
                                    <p:anim calcmode="lin" valueType="num">
                                      <p:cBhvr>
                                        <p:cTn id="15" dur="500" fill="hold"/>
                                        <p:tgtEl>
                                          <p:spTgt spid="75"/>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xit" presetSubtype="0" fill="hold" grpId="0" nodeType="afterEffect">
                                  <p:stCondLst>
                                    <p:cond delay="0"/>
                                  </p:stCondLst>
                                  <p:childTnLst>
                                    <p:animEffect transition="out" filter="fade">
                                      <p:cBhvr>
                                        <p:cTn id="18" dur="500"/>
                                        <p:tgtEl>
                                          <p:spTgt spid="93"/>
                                        </p:tgtEl>
                                      </p:cBhvr>
                                    </p:animEffect>
                                    <p:set>
                                      <p:cBhvr>
                                        <p:cTn id="19" dur="1" fill="hold">
                                          <p:stCondLst>
                                            <p:cond delay="499"/>
                                          </p:stCondLst>
                                        </p:cTn>
                                        <p:tgtEl>
                                          <p:spTgt spid="93"/>
                                        </p:tgtEl>
                                        <p:attrNameLst>
                                          <p:attrName>style.visibility</p:attrName>
                                        </p:attrNameLst>
                                      </p:cBhvr>
                                      <p:to>
                                        <p:strVal val="hidden"/>
                                      </p:to>
                                    </p:set>
                                  </p:childTnLst>
                                </p:cTn>
                              </p:par>
                              <p:par>
                                <p:cTn id="20" presetID="42" presetClass="path" presetSubtype="0" accel="50000" decel="50000" fill="hold" nodeType="withEffect">
                                  <p:stCondLst>
                                    <p:cond delay="0"/>
                                  </p:stCondLst>
                                  <p:childTnLst>
                                    <p:animMotion origin="layout" path="M 4.58333E-6 -1.48148E-6 L 0.24218 -0.00023 " pathEditMode="relative" rAng="0" ptsTypes="AA">
                                      <p:cBhvr>
                                        <p:cTn id="21" dur="2000" fill="hold"/>
                                        <p:tgtEl>
                                          <p:spTgt spid="60"/>
                                        </p:tgtEl>
                                        <p:attrNameLst>
                                          <p:attrName>ppt_x</p:attrName>
                                          <p:attrName>ppt_y</p:attrName>
                                        </p:attrNameLst>
                                      </p:cBhvr>
                                      <p:rCtr x="12109" y="-23"/>
                                    </p:animMotion>
                                  </p:childTnLst>
                                </p:cTn>
                              </p:par>
                              <p:par>
                                <p:cTn id="22" presetID="42" presetClass="path" presetSubtype="0" accel="50000" decel="50000" fill="hold" nodeType="withEffect">
                                  <p:stCondLst>
                                    <p:cond delay="0"/>
                                  </p:stCondLst>
                                  <p:childTnLst>
                                    <p:animMotion origin="layout" path="M 1.04167E-6 -2.96296E-6 L -0.24128 -2.96296E-6 " pathEditMode="relative" rAng="0" ptsTypes="AA">
                                      <p:cBhvr>
                                        <p:cTn id="23" dur="2000" fill="hold"/>
                                        <p:tgtEl>
                                          <p:spTgt spid="54"/>
                                        </p:tgtEl>
                                        <p:attrNameLst>
                                          <p:attrName>ppt_x</p:attrName>
                                          <p:attrName>ppt_y</p:attrName>
                                        </p:attrNameLst>
                                      </p:cBhvr>
                                      <p:rCtr x="-12070" y="0"/>
                                    </p:animMotion>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1000"/>
                                        <p:tgtEl>
                                          <p:spTgt spid="66"/>
                                        </p:tgtEl>
                                      </p:cBhvr>
                                    </p:animEffect>
                                  </p:childTnLst>
                                </p:cTn>
                              </p:par>
                              <p:par>
                                <p:cTn id="28" presetID="10" presetClass="exit" presetSubtype="0" fill="hold" nodeType="withEffect">
                                  <p:stCondLst>
                                    <p:cond delay="0"/>
                                  </p:stCondLst>
                                  <p:childTnLst>
                                    <p:animEffect transition="out" filter="fade">
                                      <p:cBhvr>
                                        <p:cTn id="29" dur="500"/>
                                        <p:tgtEl>
                                          <p:spTgt spid="87"/>
                                        </p:tgtEl>
                                      </p:cBhvr>
                                    </p:animEffect>
                                    <p:set>
                                      <p:cBhvr>
                                        <p:cTn id="30" dur="1" fill="hold">
                                          <p:stCondLst>
                                            <p:cond delay="499"/>
                                          </p:stCondLst>
                                        </p:cTn>
                                        <p:tgtEl>
                                          <p:spTgt spid="87"/>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60"/>
                                        </p:tgtEl>
                                      </p:cBhvr>
                                    </p:animEffect>
                                    <p:set>
                                      <p:cBhvr>
                                        <p:cTn id="33" dur="1" fill="hold">
                                          <p:stCondLst>
                                            <p:cond delay="499"/>
                                          </p:stCondLst>
                                        </p:cTn>
                                        <p:tgtEl>
                                          <p:spTgt spid="60"/>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54"/>
                                        </p:tgtEl>
                                      </p:cBhvr>
                                    </p:animEffect>
                                    <p:set>
                                      <p:cBhvr>
                                        <p:cTn id="36" dur="1" fill="hold">
                                          <p:stCondLst>
                                            <p:cond delay="499"/>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9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3901517"/>
          </a:xfrm>
        </p:spPr>
        <p:txBody>
          <a:bodyPr/>
          <a:lstStyle/>
          <a:p>
            <a:pPr marL="335915" indent="-335915"/>
            <a:r>
              <a:rPr lang="en-US" sz="3200" dirty="0"/>
              <a:t>Supports all .NET application types</a:t>
            </a:r>
          </a:p>
          <a:p>
            <a:pPr marL="335915" indent="-335915"/>
            <a:r>
              <a:rPr lang="en-US" sz="3200" dirty="0"/>
              <a:t>Evolution of .NET Core, adding the best of Mono into one unified platform</a:t>
            </a:r>
            <a:endParaRPr lang="en-US" sz="3200" dirty="0">
              <a:cs typeface="Segoe UI Light"/>
            </a:endParaRPr>
          </a:p>
          <a:p>
            <a:pPr marL="564515" lvl="1" indent="-335915"/>
            <a:r>
              <a:rPr lang="en-US" sz="2400" dirty="0"/>
              <a:t>One BCL implementation, still adheres to .NET Standard</a:t>
            </a:r>
            <a:endParaRPr lang="en-US" sz="2400" dirty="0">
              <a:cs typeface="Segoe UI Light"/>
            </a:endParaRPr>
          </a:p>
          <a:p>
            <a:pPr marL="564515" lvl="1" indent="-335915"/>
            <a:r>
              <a:rPr lang="en-US" sz="2400" dirty="0">
                <a:cs typeface="Segoe UI Light"/>
              </a:rPr>
              <a:t>One toolchain (SDK style projects)</a:t>
            </a:r>
          </a:p>
          <a:p>
            <a:pPr marL="564515" lvl="1" indent="-335915"/>
            <a:r>
              <a:rPr lang="en-US" sz="2400" dirty="0">
                <a:cs typeface="Segoe UI Light"/>
              </a:rPr>
              <a:t>Both Just-in-Time (JIT) and native models supported</a:t>
            </a:r>
          </a:p>
          <a:p>
            <a:pPr marL="564515" lvl="1" indent="-335915"/>
            <a:r>
              <a:rPr lang="en-US" sz="2400" dirty="0">
                <a:cs typeface="Segoe UI Light"/>
              </a:rPr>
              <a:t>Interop with Java and Swift</a:t>
            </a:r>
          </a:p>
          <a:p>
            <a:endParaRPr lang="en-US" dirty="0"/>
          </a:p>
        </p:txBody>
      </p:sp>
      <p:sp>
        <p:nvSpPr>
          <p:cNvPr id="3" name="Title 2"/>
          <p:cNvSpPr>
            <a:spLocks noGrp="1"/>
          </p:cNvSpPr>
          <p:nvPr>
            <p:ph type="title"/>
          </p:nvPr>
        </p:nvSpPr>
        <p:spPr/>
        <p:txBody>
          <a:bodyPr/>
          <a:lstStyle/>
          <a:p>
            <a:r>
              <a:rPr lang="en-US" dirty="0"/>
              <a:t>.NET 5 to .NET 6 “wave”</a:t>
            </a:r>
          </a:p>
        </p:txBody>
      </p:sp>
    </p:spTree>
    <p:extLst>
      <p:ext uri="{BB962C8B-B14F-4D97-AF65-F5344CB8AC3E}">
        <p14:creationId xmlns:p14="http://schemas.microsoft.com/office/powerpoint/2010/main" val="250397224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498AA8-F95B-4305-ABD5-79214240B0C6}"/>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1067CF1F-B21C-49F0-9411-A0122AEDFA5B}"/>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66CCA0A2-4234-4EEA-AFC9-ACDEC7482BCA}"/>
              </a:ext>
            </a:extLst>
          </p:cNvPr>
          <p:cNvPicPr>
            <a:picLocks noChangeAspect="1"/>
          </p:cNvPicPr>
          <p:nvPr/>
        </p:nvPicPr>
        <p:blipFill rotWithShape="1">
          <a:blip r:embed="rId2"/>
          <a:srcRect l="17029" r="16353" b="9227"/>
          <a:stretch/>
        </p:blipFill>
        <p:spPr>
          <a:xfrm>
            <a:off x="1013961" y="-51417"/>
            <a:ext cx="10164078" cy="6960833"/>
          </a:xfrm>
          <a:prstGeom prst="rect">
            <a:avLst/>
          </a:prstGeom>
        </p:spPr>
      </p:pic>
    </p:spTree>
    <p:extLst>
      <p:ext uri="{BB962C8B-B14F-4D97-AF65-F5344CB8AC3E}">
        <p14:creationId xmlns:p14="http://schemas.microsoft.com/office/powerpoint/2010/main" val="73263562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a:t>.NET - a unified platform</a:t>
            </a:r>
          </a:p>
        </p:txBody>
      </p:sp>
      <p:grpSp>
        <p:nvGrpSpPr>
          <p:cNvPr id="4" name="Group 3">
            <a:extLst>
              <a:ext uri="{FF2B5EF4-FFF2-40B4-BE49-F238E27FC236}">
                <a16:creationId xmlns:a16="http://schemas.microsoft.com/office/drawing/2014/main" id="{BF3C05F6-5643-4514-9015-EADA69635388}"/>
              </a:ext>
            </a:extLst>
          </p:cNvPr>
          <p:cNvGrpSpPr/>
          <p:nvPr/>
        </p:nvGrpSpPr>
        <p:grpSpPr>
          <a:xfrm>
            <a:off x="524899" y="3767206"/>
            <a:ext cx="8734364" cy="2495656"/>
            <a:chOff x="473522" y="2957809"/>
            <a:chExt cx="8438903" cy="3077297"/>
          </a:xfrm>
        </p:grpSpPr>
        <p:grpSp>
          <p:nvGrpSpPr>
            <p:cNvPr id="5" name="Group 4">
              <a:extLst>
                <a:ext uri="{FF2B5EF4-FFF2-40B4-BE49-F238E27FC236}">
                  <a16:creationId xmlns:a16="http://schemas.microsoft.com/office/drawing/2014/main" id="{B979A00A-288F-4596-8596-B6245973844F}"/>
                </a:ext>
              </a:extLst>
            </p:cNvPr>
            <p:cNvGrpSpPr/>
            <p:nvPr/>
          </p:nvGrpSpPr>
          <p:grpSpPr>
            <a:xfrm>
              <a:off x="473522" y="2957809"/>
              <a:ext cx="8438903" cy="3077297"/>
              <a:chOff x="406550" y="3713239"/>
              <a:chExt cx="9311752" cy="3077297"/>
            </a:xfrm>
          </p:grpSpPr>
          <p:grpSp>
            <p:nvGrpSpPr>
              <p:cNvPr id="7" name="Group 6">
                <a:extLst>
                  <a:ext uri="{FF2B5EF4-FFF2-40B4-BE49-F238E27FC236}">
                    <a16:creationId xmlns:a16="http://schemas.microsoft.com/office/drawing/2014/main" id="{ACD9056F-D671-4F3C-A669-BF15F1237944}"/>
                  </a:ext>
                </a:extLst>
              </p:cNvPr>
              <p:cNvGrpSpPr/>
              <p:nvPr/>
            </p:nvGrpSpPr>
            <p:grpSpPr>
              <a:xfrm>
                <a:off x="406550" y="3713239"/>
                <a:ext cx="9311752" cy="3077297"/>
                <a:chOff x="474924" y="2957810"/>
                <a:chExt cx="9253607" cy="3077297"/>
              </a:xfrm>
            </p:grpSpPr>
            <p:sp>
              <p:nvSpPr>
                <p:cNvPr id="9" name="TextBox 8"/>
                <p:cNvSpPr txBox="1"/>
                <p:nvPr/>
              </p:nvSpPr>
              <p:spPr>
                <a:xfrm>
                  <a:off x="474924" y="2957810"/>
                  <a:ext cx="9253607" cy="3077297"/>
                </a:xfrm>
                <a:prstGeom prst="rect">
                  <a:avLst/>
                </a:prstGeom>
                <a:solidFill>
                  <a:schemeClr val="tx2">
                    <a:lumMod val="75000"/>
                  </a:schemeClr>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10" name="TextBox 9"/>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11" name="TextBox 10"/>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12" name="TextBox 11"/>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13" name="TextBox 12"/>
                <p:cNvSpPr txBox="1"/>
                <p:nvPr/>
              </p:nvSpPr>
              <p:spPr>
                <a:xfrm>
                  <a:off x="532406" y="3480417"/>
                  <a:ext cx="9162736" cy="1149498"/>
                </a:xfrm>
                <a:prstGeom prst="rect">
                  <a:avLst/>
                </a:prstGeom>
              </p:spPr>
              <p:style>
                <a:lnRef idx="3">
                  <a:schemeClr val="lt1"/>
                </a:lnRef>
                <a:fillRef idx="1">
                  <a:schemeClr val="accent1"/>
                </a:fillRef>
                <a:effectRef idx="1">
                  <a:schemeClr val="accent1"/>
                </a:effectRef>
                <a:fontRef idx="minor">
                  <a:schemeClr val="lt1"/>
                </a:fontRef>
              </p:style>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3600"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5 </a:t>
                  </a:r>
                  <a:endParaRPr kumimoji="0" lang="en-US" sz="2800"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4" name="Rectangle 13"/>
                <p:cNvSpPr/>
                <p:nvPr/>
              </p:nvSpPr>
              <p:spPr>
                <a:xfrm>
                  <a:off x="549899" y="4949462"/>
                  <a:ext cx="9162736" cy="3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8" name="Rectangle 7"/>
              <p:cNvSpPr/>
              <p:nvPr/>
            </p:nvSpPr>
            <p:spPr>
              <a:xfrm>
                <a:off x="431235" y="3774150"/>
                <a:ext cx="9253607" cy="352942"/>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E6E6E6">
                        <a:lumMod val="75000"/>
                      </a:srgbClr>
                    </a:solidFill>
                    <a:effectLst/>
                    <a:uLnTx/>
                    <a:uFillTx/>
                    <a:latin typeface="Segoe UI Semibold" panose="020B0702040204020203" pitchFamily="34" charset="0"/>
                    <a:ea typeface="+mn-ea"/>
                    <a:cs typeface="Segoe UI Semibold" panose="020B0702040204020203" pitchFamily="34" charset="0"/>
                  </a:rPr>
                  <a:t>.NET STANDARD</a:t>
                </a:r>
              </a:p>
            </p:txBody>
          </p:sp>
        </p:grpSp>
        <p:sp>
          <p:nvSpPr>
            <p:cNvPr id="6" name="TextBox 5"/>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grpSp>
      <p:grpSp>
        <p:nvGrpSpPr>
          <p:cNvPr id="15" name="Group 14">
            <a:extLst>
              <a:ext uri="{FF2B5EF4-FFF2-40B4-BE49-F238E27FC236}">
                <a16:creationId xmlns:a16="http://schemas.microsoft.com/office/drawing/2014/main" id="{2186FFA0-E5B5-4AF7-A320-C9535073F790}"/>
              </a:ext>
            </a:extLst>
          </p:cNvPr>
          <p:cNvGrpSpPr/>
          <p:nvPr/>
        </p:nvGrpSpPr>
        <p:grpSpPr>
          <a:xfrm>
            <a:off x="524899" y="1683299"/>
            <a:ext cx="1256082" cy="2075963"/>
            <a:chOff x="524899" y="1683299"/>
            <a:chExt cx="1256082" cy="2075963"/>
          </a:xfrm>
          <a:solidFill>
            <a:srgbClr val="002060"/>
          </a:solidFill>
        </p:grpSpPr>
        <p:sp>
          <p:nvSpPr>
            <p:cNvPr id="16" name="Rectangle 15">
              <a:extLst>
                <a:ext uri="{FF2B5EF4-FFF2-40B4-BE49-F238E27FC236}">
                  <a16:creationId xmlns:a16="http://schemas.microsoft.com/office/drawing/2014/main" id="{59613743-259D-48D2-81DB-32D4C41AEFEC}"/>
                </a:ext>
              </a:extLst>
            </p:cNvPr>
            <p:cNvSpPr/>
            <p:nvPr/>
          </p:nvSpPr>
          <p:spPr bwMode="auto">
            <a:xfrm>
              <a:off x="524899" y="1683299"/>
              <a:ext cx="1250398" cy="20759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C5876029-CCF1-4E08-9032-031E9B70A6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6497" y="1756122"/>
              <a:ext cx="779562" cy="849589"/>
            </a:xfrm>
            <a:prstGeom prst="rect">
              <a:avLst/>
            </a:prstGeom>
            <a:grpFill/>
          </p:spPr>
        </p:pic>
        <p:sp>
          <p:nvSpPr>
            <p:cNvPr id="18" name="TextBox 17">
              <a:extLst>
                <a:ext uri="{FF2B5EF4-FFF2-40B4-BE49-F238E27FC236}">
                  <a16:creationId xmlns:a16="http://schemas.microsoft.com/office/drawing/2014/main" id="{C29CD062-D24A-4352-858A-28D2B0E513C7}"/>
                </a:ext>
              </a:extLst>
            </p:cNvPr>
            <p:cNvSpPr txBox="1"/>
            <p:nvPr/>
          </p:nvSpPr>
          <p:spPr>
            <a:xfrm>
              <a:off x="529712" y="2677499"/>
              <a:ext cx="1251269" cy="143903"/>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19" name="Group 18">
            <a:extLst>
              <a:ext uri="{FF2B5EF4-FFF2-40B4-BE49-F238E27FC236}">
                <a16:creationId xmlns:a16="http://schemas.microsoft.com/office/drawing/2014/main" id="{1C511932-C08D-4F2C-9687-EB460446AE5B}"/>
              </a:ext>
            </a:extLst>
          </p:cNvPr>
          <p:cNvGrpSpPr/>
          <p:nvPr/>
        </p:nvGrpSpPr>
        <p:grpSpPr>
          <a:xfrm>
            <a:off x="1771192" y="1683300"/>
            <a:ext cx="1252060" cy="2075962"/>
            <a:chOff x="1771192" y="1683300"/>
            <a:chExt cx="1252060" cy="2075962"/>
          </a:xfrm>
        </p:grpSpPr>
        <p:sp>
          <p:nvSpPr>
            <p:cNvPr id="20" name="Rectangle 19">
              <a:extLst>
                <a:ext uri="{FF2B5EF4-FFF2-40B4-BE49-F238E27FC236}">
                  <a16:creationId xmlns:a16="http://schemas.microsoft.com/office/drawing/2014/main" id="{693ADAB9-0CD3-4ACA-AFD8-60B6A95EDCFE}"/>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 name="Picture 20">
              <a:extLst>
                <a:ext uri="{FF2B5EF4-FFF2-40B4-BE49-F238E27FC236}">
                  <a16:creationId xmlns:a16="http://schemas.microsoft.com/office/drawing/2014/main" id="{B5A882F9-C74B-4EA9-B745-829AB8418E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28189" y="1748888"/>
              <a:ext cx="728049" cy="849589"/>
            </a:xfrm>
            <a:prstGeom prst="rect">
              <a:avLst/>
            </a:prstGeom>
          </p:spPr>
        </p:pic>
        <p:sp>
          <p:nvSpPr>
            <p:cNvPr id="22" name="TextBox 21">
              <a:extLst>
                <a:ext uri="{FF2B5EF4-FFF2-40B4-BE49-F238E27FC236}">
                  <a16:creationId xmlns:a16="http://schemas.microsoft.com/office/drawing/2014/main" id="{C86A25BB-F8AE-4AD3-91CE-05130160099B}"/>
                </a:ext>
              </a:extLst>
            </p:cNvPr>
            <p:cNvSpPr txBox="1"/>
            <p:nvPr/>
          </p:nvSpPr>
          <p:spPr>
            <a:xfrm>
              <a:off x="1771192" y="2677499"/>
              <a:ext cx="1251270" cy="14390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23" name="Group 22">
            <a:extLst>
              <a:ext uri="{FF2B5EF4-FFF2-40B4-BE49-F238E27FC236}">
                <a16:creationId xmlns:a16="http://schemas.microsoft.com/office/drawing/2014/main" id="{D93C5607-4FDA-488D-A71C-8424A1C2F8A2}"/>
              </a:ext>
            </a:extLst>
          </p:cNvPr>
          <p:cNvGrpSpPr/>
          <p:nvPr/>
        </p:nvGrpSpPr>
        <p:grpSpPr>
          <a:xfrm>
            <a:off x="3016777" y="1683299"/>
            <a:ext cx="1258534" cy="2075961"/>
            <a:chOff x="3654584" y="1899136"/>
            <a:chExt cx="1675508" cy="2597404"/>
          </a:xfrm>
        </p:grpSpPr>
        <p:sp>
          <p:nvSpPr>
            <p:cNvPr id="24" name="Rectangle 23">
              <a:extLst>
                <a:ext uri="{FF2B5EF4-FFF2-40B4-BE49-F238E27FC236}">
                  <a16:creationId xmlns:a16="http://schemas.microsoft.com/office/drawing/2014/main" id="{920F3DE6-40E3-414B-A393-F3803440188A}"/>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a:extLst>
                <a:ext uri="{FF2B5EF4-FFF2-40B4-BE49-F238E27FC236}">
                  <a16:creationId xmlns:a16="http://schemas.microsoft.com/office/drawing/2014/main" id="{CF116E44-5D20-4CEF-B373-368C5EF7B8A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26" name="TextBox 25">
              <a:extLst>
                <a:ext uri="{FF2B5EF4-FFF2-40B4-BE49-F238E27FC236}">
                  <a16:creationId xmlns:a16="http://schemas.microsoft.com/office/drawing/2014/main" id="{06E4E48A-79E2-4DA6-97BE-3CDC1E0E3948}"/>
                </a:ext>
              </a:extLst>
            </p:cNvPr>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27" name="Group 26">
            <a:extLst>
              <a:ext uri="{FF2B5EF4-FFF2-40B4-BE49-F238E27FC236}">
                <a16:creationId xmlns:a16="http://schemas.microsoft.com/office/drawing/2014/main" id="{70412CE5-D295-4B57-B5FE-59B97DADA428}"/>
              </a:ext>
            </a:extLst>
          </p:cNvPr>
          <p:cNvGrpSpPr/>
          <p:nvPr/>
        </p:nvGrpSpPr>
        <p:grpSpPr>
          <a:xfrm>
            <a:off x="4265022" y="1683300"/>
            <a:ext cx="1250398" cy="2075960"/>
            <a:chOff x="5329311" y="1899137"/>
            <a:chExt cx="1664676" cy="2597403"/>
          </a:xfrm>
          <a:solidFill>
            <a:srgbClr val="9B4F96"/>
          </a:solidFill>
        </p:grpSpPr>
        <p:sp>
          <p:nvSpPr>
            <p:cNvPr id="28" name="Rectangle 27">
              <a:extLst>
                <a:ext uri="{FF2B5EF4-FFF2-40B4-BE49-F238E27FC236}">
                  <a16:creationId xmlns:a16="http://schemas.microsoft.com/office/drawing/2014/main" id="{94D23332-5CB4-47E5-84F9-B19F9E90C0F7}"/>
                </a:ext>
              </a:extLst>
            </p:cNvPr>
            <p:cNvSpPr/>
            <p:nvPr/>
          </p:nvSpPr>
          <p:spPr bwMode="auto">
            <a:xfrm>
              <a:off x="5329311" y="1899137"/>
              <a:ext cx="1664676"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9" name="Picture 28">
              <a:extLst>
                <a:ext uri="{FF2B5EF4-FFF2-40B4-BE49-F238E27FC236}">
                  <a16:creationId xmlns:a16="http://schemas.microsoft.com/office/drawing/2014/main" id="{5B056F02-3C52-4132-BC71-7042F976935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30" name="TextBox 29">
              <a:extLst>
                <a:ext uri="{FF2B5EF4-FFF2-40B4-BE49-F238E27FC236}">
                  <a16:creationId xmlns:a16="http://schemas.microsoft.com/office/drawing/2014/main" id="{9BD40E6E-DBF8-4A45-8364-33C179C73747}"/>
                </a:ext>
              </a:extLst>
            </p:cNvPr>
            <p:cNvSpPr txBox="1"/>
            <p:nvPr/>
          </p:nvSpPr>
          <p:spPr>
            <a:xfrm>
              <a:off x="5368868" y="3143062"/>
              <a:ext cx="1606828"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31" name="Group 30">
            <a:extLst>
              <a:ext uri="{FF2B5EF4-FFF2-40B4-BE49-F238E27FC236}">
                <a16:creationId xmlns:a16="http://schemas.microsoft.com/office/drawing/2014/main" id="{23A90A75-B43C-43CF-B447-C771D99483E1}"/>
              </a:ext>
            </a:extLst>
          </p:cNvPr>
          <p:cNvGrpSpPr/>
          <p:nvPr/>
        </p:nvGrpSpPr>
        <p:grpSpPr>
          <a:xfrm>
            <a:off x="5515626" y="1683299"/>
            <a:ext cx="1250398" cy="2075960"/>
            <a:chOff x="6993205" y="1899137"/>
            <a:chExt cx="1664677" cy="2597403"/>
          </a:xfrm>
          <a:solidFill>
            <a:srgbClr val="BAD80A"/>
          </a:solidFill>
        </p:grpSpPr>
        <p:sp>
          <p:nvSpPr>
            <p:cNvPr id="32" name="Rectangle 31">
              <a:extLst>
                <a:ext uri="{FF2B5EF4-FFF2-40B4-BE49-F238E27FC236}">
                  <a16:creationId xmlns:a16="http://schemas.microsoft.com/office/drawing/2014/main" id="{437578EA-2C96-4A1F-A9DB-37215A406649}"/>
                </a:ext>
              </a:extLst>
            </p:cNvPr>
            <p:cNvSpPr/>
            <p:nvPr/>
          </p:nvSpPr>
          <p:spPr bwMode="auto">
            <a:xfrm>
              <a:off x="6993205"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3" name="Picture 32">
              <a:extLst>
                <a:ext uri="{FF2B5EF4-FFF2-40B4-BE49-F238E27FC236}">
                  <a16:creationId xmlns:a16="http://schemas.microsoft.com/office/drawing/2014/main" id="{DACDF4D9-60FA-496D-9F40-28C040467BD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34" name="TextBox 33">
              <a:extLst>
                <a:ext uri="{FF2B5EF4-FFF2-40B4-BE49-F238E27FC236}">
                  <a16:creationId xmlns:a16="http://schemas.microsoft.com/office/drawing/2014/main" id="{F04F433F-874A-4816-8A9D-DC8E6FF0041A}"/>
                </a:ext>
              </a:extLst>
            </p:cNvPr>
            <p:cNvSpPr txBox="1"/>
            <p:nvPr/>
          </p:nvSpPr>
          <p:spPr>
            <a:xfrm>
              <a:off x="7024097" y="3143061"/>
              <a:ext cx="1606875"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35" name="Group 34">
            <a:extLst>
              <a:ext uri="{FF2B5EF4-FFF2-40B4-BE49-F238E27FC236}">
                <a16:creationId xmlns:a16="http://schemas.microsoft.com/office/drawing/2014/main" id="{06E87AA6-5583-4795-B5C9-FEA269267199}"/>
              </a:ext>
            </a:extLst>
          </p:cNvPr>
          <p:cNvGrpSpPr/>
          <p:nvPr/>
        </p:nvGrpSpPr>
        <p:grpSpPr>
          <a:xfrm>
            <a:off x="6739817" y="1683299"/>
            <a:ext cx="1277956" cy="2075960"/>
            <a:chOff x="8620412" y="1899137"/>
            <a:chExt cx="1701365" cy="2580344"/>
          </a:xfrm>
        </p:grpSpPr>
        <p:sp>
          <p:nvSpPr>
            <p:cNvPr id="36" name="Rectangle 35">
              <a:extLst>
                <a:ext uri="{FF2B5EF4-FFF2-40B4-BE49-F238E27FC236}">
                  <a16:creationId xmlns:a16="http://schemas.microsoft.com/office/drawing/2014/main" id="{BA40EA88-EB53-466C-BEA0-EBA2C0FADCE2}"/>
                </a:ext>
              </a:extLst>
            </p:cNvPr>
            <p:cNvSpPr/>
            <p:nvPr/>
          </p:nvSpPr>
          <p:spPr bwMode="auto">
            <a:xfrm>
              <a:off x="8657100" y="1899137"/>
              <a:ext cx="1664677" cy="2580344"/>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7" name="Picture 36">
              <a:extLst>
                <a:ext uri="{FF2B5EF4-FFF2-40B4-BE49-F238E27FC236}">
                  <a16:creationId xmlns:a16="http://schemas.microsoft.com/office/drawing/2014/main" id="{B36388E8-0BF6-4A9B-AE51-94F2AAF6925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38" name="TextBox 37">
              <a:extLst>
                <a:ext uri="{FF2B5EF4-FFF2-40B4-BE49-F238E27FC236}">
                  <a16:creationId xmlns:a16="http://schemas.microsoft.com/office/drawing/2014/main" id="{0DE5C626-2780-4925-8F82-1895FFB0B245}"/>
                </a:ext>
              </a:extLst>
            </p:cNvPr>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9" name="Group 38">
            <a:extLst>
              <a:ext uri="{FF2B5EF4-FFF2-40B4-BE49-F238E27FC236}">
                <a16:creationId xmlns:a16="http://schemas.microsoft.com/office/drawing/2014/main" id="{1D15C79E-B654-402A-9083-E917EC5AF3BF}"/>
              </a:ext>
            </a:extLst>
          </p:cNvPr>
          <p:cNvGrpSpPr/>
          <p:nvPr/>
        </p:nvGrpSpPr>
        <p:grpSpPr>
          <a:xfrm>
            <a:off x="8010511" y="1683299"/>
            <a:ext cx="1250398" cy="2075960"/>
            <a:chOff x="10320997" y="1899137"/>
            <a:chExt cx="1664677" cy="2597403"/>
          </a:xfrm>
          <a:solidFill>
            <a:srgbClr val="FF0000"/>
          </a:solidFill>
        </p:grpSpPr>
        <p:sp>
          <p:nvSpPr>
            <p:cNvPr id="40" name="Rectangle 39">
              <a:extLst>
                <a:ext uri="{FF2B5EF4-FFF2-40B4-BE49-F238E27FC236}">
                  <a16:creationId xmlns:a16="http://schemas.microsoft.com/office/drawing/2014/main" id="{AFB452F1-EA1E-4516-ACA0-A8F4C3CBDA19}"/>
                </a:ext>
              </a:extLst>
            </p:cNvPr>
            <p:cNvSpPr/>
            <p:nvPr/>
          </p:nvSpPr>
          <p:spPr bwMode="auto">
            <a:xfrm>
              <a:off x="10320997"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1" name="Picture 40">
              <a:extLst>
                <a:ext uri="{FF2B5EF4-FFF2-40B4-BE49-F238E27FC236}">
                  <a16:creationId xmlns:a16="http://schemas.microsoft.com/office/drawing/2014/main" id="{8D7E4B8A-9B8E-45B4-BE9D-7A26A0597D2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42" name="TextBox 41">
              <a:extLst>
                <a:ext uri="{FF2B5EF4-FFF2-40B4-BE49-F238E27FC236}">
                  <a16:creationId xmlns:a16="http://schemas.microsoft.com/office/drawing/2014/main" id="{2D4ACADA-BCA3-42F7-9644-31D2ACA5B3BB}"/>
                </a:ext>
              </a:extLst>
            </p:cNvPr>
            <p:cNvSpPr txBox="1"/>
            <p:nvPr/>
          </p:nvSpPr>
          <p:spPr>
            <a:xfrm>
              <a:off x="10349321" y="3143062"/>
              <a:ext cx="1592204"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43" name="TextBox 42">
            <a:extLst>
              <a:ext uri="{FF2B5EF4-FFF2-40B4-BE49-F238E27FC236}">
                <a16:creationId xmlns:a16="http://schemas.microsoft.com/office/drawing/2014/main" id="{076346F8-3572-4340-A57F-2D381FB35FC3}"/>
              </a:ext>
            </a:extLst>
          </p:cNvPr>
          <p:cNvSpPr txBox="1"/>
          <p:nvPr/>
        </p:nvSpPr>
        <p:spPr>
          <a:xfrm>
            <a:off x="506132" y="2852682"/>
            <a:ext cx="1311641" cy="88562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mn-cs"/>
              </a:rPr>
              <a:t>WPF</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mn-cs"/>
              </a:rPr>
              <a:t>Windows forms</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mn-cs"/>
              </a:rPr>
              <a:t>UWP</a:t>
            </a:r>
          </a:p>
        </p:txBody>
      </p:sp>
      <p:sp>
        <p:nvSpPr>
          <p:cNvPr id="44" name="TextBox 43">
            <a:extLst>
              <a:ext uri="{FF2B5EF4-FFF2-40B4-BE49-F238E27FC236}">
                <a16:creationId xmlns:a16="http://schemas.microsoft.com/office/drawing/2014/main" id="{DECF3675-BB06-48FE-A702-51F8BABC2391}"/>
              </a:ext>
            </a:extLst>
          </p:cNvPr>
          <p:cNvSpPr txBox="1"/>
          <p:nvPr/>
        </p:nvSpPr>
        <p:spPr>
          <a:xfrm>
            <a:off x="1794064" y="2861479"/>
            <a:ext cx="1197687"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ASP.NET</a:t>
            </a:r>
          </a:p>
        </p:txBody>
      </p:sp>
      <p:sp>
        <p:nvSpPr>
          <p:cNvPr id="45" name="TextBox 44">
            <a:extLst>
              <a:ext uri="{FF2B5EF4-FFF2-40B4-BE49-F238E27FC236}">
                <a16:creationId xmlns:a16="http://schemas.microsoft.com/office/drawing/2014/main" id="{C3846E2D-1604-4C02-93EC-ADFC7C5F9CA7}"/>
              </a:ext>
            </a:extLst>
          </p:cNvPr>
          <p:cNvSpPr txBox="1"/>
          <p:nvPr/>
        </p:nvSpPr>
        <p:spPr>
          <a:xfrm>
            <a:off x="4301720" y="2869973"/>
            <a:ext cx="1197687"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Xamarin</a:t>
            </a:r>
          </a:p>
        </p:txBody>
      </p:sp>
      <p:sp>
        <p:nvSpPr>
          <p:cNvPr id="46" name="TextBox 45">
            <a:extLst>
              <a:ext uri="{FF2B5EF4-FFF2-40B4-BE49-F238E27FC236}">
                <a16:creationId xmlns:a16="http://schemas.microsoft.com/office/drawing/2014/main" id="{906B5DE8-E2A9-42C5-B175-7BBCEEA18A1B}"/>
              </a:ext>
            </a:extLst>
          </p:cNvPr>
          <p:cNvSpPr txBox="1"/>
          <p:nvPr/>
        </p:nvSpPr>
        <p:spPr>
          <a:xfrm>
            <a:off x="5511771" y="2880516"/>
            <a:ext cx="1227952"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Unity</a:t>
            </a:r>
          </a:p>
        </p:txBody>
      </p:sp>
      <p:sp>
        <p:nvSpPr>
          <p:cNvPr id="47" name="TextBox 46">
            <a:extLst>
              <a:ext uri="{FF2B5EF4-FFF2-40B4-BE49-F238E27FC236}">
                <a16:creationId xmlns:a16="http://schemas.microsoft.com/office/drawing/2014/main" id="{B380F2DC-4682-4EB6-BD5C-4C8FFDC8A5E7}"/>
              </a:ext>
            </a:extLst>
          </p:cNvPr>
          <p:cNvSpPr txBox="1"/>
          <p:nvPr/>
        </p:nvSpPr>
        <p:spPr>
          <a:xfrm>
            <a:off x="2987344" y="2869973"/>
            <a:ext cx="1251270"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Azure</a:t>
            </a:r>
          </a:p>
        </p:txBody>
      </p:sp>
      <p:sp>
        <p:nvSpPr>
          <p:cNvPr id="48" name="TextBox 47">
            <a:extLst>
              <a:ext uri="{FF2B5EF4-FFF2-40B4-BE49-F238E27FC236}">
                <a16:creationId xmlns:a16="http://schemas.microsoft.com/office/drawing/2014/main" id="{D752381A-43A4-4608-90AC-7E082D86E1A0}"/>
              </a:ext>
            </a:extLst>
          </p:cNvPr>
          <p:cNvSpPr txBox="1"/>
          <p:nvPr/>
        </p:nvSpPr>
        <p:spPr>
          <a:xfrm>
            <a:off x="6754907" y="2845184"/>
            <a:ext cx="1227952" cy="6632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ARM32</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ARM64</a:t>
            </a:r>
          </a:p>
        </p:txBody>
      </p:sp>
      <p:sp>
        <p:nvSpPr>
          <p:cNvPr id="49" name="TextBox 48">
            <a:extLst>
              <a:ext uri="{FF2B5EF4-FFF2-40B4-BE49-F238E27FC236}">
                <a16:creationId xmlns:a16="http://schemas.microsoft.com/office/drawing/2014/main" id="{AA95874C-89F3-4B8C-B4E5-DAAEF0D02193}"/>
              </a:ext>
            </a:extLst>
          </p:cNvPr>
          <p:cNvSpPr txBox="1"/>
          <p:nvPr/>
        </p:nvSpPr>
        <p:spPr>
          <a:xfrm>
            <a:off x="8023942" y="2852682"/>
            <a:ext cx="1227952" cy="80868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ML.NET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.NET for Apache Spark</a:t>
            </a:r>
          </a:p>
        </p:txBody>
      </p:sp>
      <p:grpSp>
        <p:nvGrpSpPr>
          <p:cNvPr id="51" name="Group 50">
            <a:extLst>
              <a:ext uri="{FF2B5EF4-FFF2-40B4-BE49-F238E27FC236}">
                <a16:creationId xmlns:a16="http://schemas.microsoft.com/office/drawing/2014/main" id="{31AE2A07-668A-4BC6-8C10-97B68D19DC82}"/>
              </a:ext>
            </a:extLst>
          </p:cNvPr>
          <p:cNvGrpSpPr/>
          <p:nvPr/>
        </p:nvGrpSpPr>
        <p:grpSpPr>
          <a:xfrm>
            <a:off x="9273271" y="1683299"/>
            <a:ext cx="2357651" cy="4579563"/>
            <a:chOff x="9273271" y="1683299"/>
            <a:chExt cx="2357651" cy="4579563"/>
          </a:xfrm>
        </p:grpSpPr>
        <p:grpSp>
          <p:nvGrpSpPr>
            <p:cNvPr id="50" name="Group 49">
              <a:extLst>
                <a:ext uri="{FF2B5EF4-FFF2-40B4-BE49-F238E27FC236}">
                  <a16:creationId xmlns:a16="http://schemas.microsoft.com/office/drawing/2014/main" id="{724766AD-C6A7-4F63-A3E1-0DCA92453930}"/>
                </a:ext>
              </a:extLst>
            </p:cNvPr>
            <p:cNvGrpSpPr/>
            <p:nvPr/>
          </p:nvGrpSpPr>
          <p:grpSpPr>
            <a:xfrm>
              <a:off x="9273271" y="1683299"/>
              <a:ext cx="2357651" cy="4579563"/>
              <a:chOff x="9273271" y="1683299"/>
              <a:chExt cx="2357651" cy="4579563"/>
            </a:xfrm>
          </p:grpSpPr>
          <p:grpSp>
            <p:nvGrpSpPr>
              <p:cNvPr id="54" name="Group 53">
                <a:extLst>
                  <a:ext uri="{FF2B5EF4-FFF2-40B4-BE49-F238E27FC236}">
                    <a16:creationId xmlns:a16="http://schemas.microsoft.com/office/drawing/2014/main" id="{473B3872-481B-46B5-894C-3AEDEBE66CF6}"/>
                  </a:ext>
                </a:extLst>
              </p:cNvPr>
              <p:cNvGrpSpPr/>
              <p:nvPr/>
            </p:nvGrpSpPr>
            <p:grpSpPr>
              <a:xfrm>
                <a:off x="9273271" y="1683299"/>
                <a:ext cx="2357651" cy="4579563"/>
                <a:chOff x="9635245" y="1367247"/>
                <a:chExt cx="1927041" cy="5195531"/>
              </a:xfrm>
            </p:grpSpPr>
            <p:grpSp>
              <p:nvGrpSpPr>
                <p:cNvPr id="56" name="Group 55">
                  <a:extLst>
                    <a:ext uri="{FF2B5EF4-FFF2-40B4-BE49-F238E27FC236}">
                      <a16:creationId xmlns:a16="http://schemas.microsoft.com/office/drawing/2014/main" id="{590F277B-6B22-4F81-9DCF-448392C27BA4}"/>
                    </a:ext>
                  </a:extLst>
                </p:cNvPr>
                <p:cNvGrpSpPr/>
                <p:nvPr/>
              </p:nvGrpSpPr>
              <p:grpSpPr>
                <a:xfrm>
                  <a:off x="9635245" y="1367247"/>
                  <a:ext cx="1927041" cy="5195531"/>
                  <a:chOff x="7489548" y="1582077"/>
                  <a:chExt cx="1929967" cy="5197742"/>
                </a:xfrm>
                <a:solidFill>
                  <a:srgbClr val="FFFFFF">
                    <a:lumMod val="85000"/>
                  </a:srgbClr>
                </a:solidFill>
              </p:grpSpPr>
              <p:sp>
                <p:nvSpPr>
                  <p:cNvPr id="62" name="Rectangle 61">
                    <a:extLst>
                      <a:ext uri="{FF2B5EF4-FFF2-40B4-BE49-F238E27FC236}">
                        <a16:creationId xmlns:a16="http://schemas.microsoft.com/office/drawing/2014/main" id="{DCDECF18-67A8-4760-B8DE-0636BFEA44B8}"/>
                      </a:ext>
                    </a:extLst>
                  </p:cNvPr>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3" name="TextBox 62">
                    <a:extLst>
                      <a:ext uri="{FF2B5EF4-FFF2-40B4-BE49-F238E27FC236}">
                        <a16:creationId xmlns:a16="http://schemas.microsoft.com/office/drawing/2014/main" id="{D389B246-68DD-4481-BBC4-1A7CF71F9408}"/>
                      </a:ext>
                    </a:extLst>
                  </p:cNvPr>
                  <p:cNvSpPr txBox="1"/>
                  <p:nvPr/>
                </p:nvSpPr>
                <p:spPr>
                  <a:xfrm>
                    <a:off x="7489548" y="1582077"/>
                    <a:ext cx="1929965" cy="627675"/>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l"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TOOLS</a:t>
                    </a:r>
                  </a:p>
                </p:txBody>
              </p:sp>
            </p:grpSp>
            <p:sp>
              <p:nvSpPr>
                <p:cNvPr id="57" name="TextBox 56">
                  <a:extLst>
                    <a:ext uri="{FF2B5EF4-FFF2-40B4-BE49-F238E27FC236}">
                      <a16:creationId xmlns:a16="http://schemas.microsoft.com/office/drawing/2014/main" id="{D30DD9FD-768F-43AB-A8DC-CBB27E0C4194}"/>
                    </a:ext>
                  </a:extLst>
                </p:cNvPr>
                <p:cNvSpPr txBox="1"/>
                <p:nvPr/>
              </p:nvSpPr>
              <p:spPr>
                <a:xfrm>
                  <a:off x="9736578" y="4855658"/>
                  <a:ext cx="1700317" cy="628131"/>
                </a:xfrm>
                <a:prstGeom prst="rect">
                  <a:avLst/>
                </a:prstGeom>
                <a:solidFill>
                  <a:srgbClr val="FFFFFF">
                    <a:lumMod val="85000"/>
                  </a:srgb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 CODE</a:t>
                  </a:r>
                </a:p>
              </p:txBody>
            </p:sp>
            <p:sp>
              <p:nvSpPr>
                <p:cNvPr id="58" name="TextBox 57">
                  <a:extLst>
                    <a:ext uri="{FF2B5EF4-FFF2-40B4-BE49-F238E27FC236}">
                      <a16:creationId xmlns:a16="http://schemas.microsoft.com/office/drawing/2014/main" id="{8506498E-6095-4170-A916-DC31745C1123}"/>
                    </a:ext>
                  </a:extLst>
                </p:cNvPr>
                <p:cNvSpPr txBox="1"/>
                <p:nvPr/>
              </p:nvSpPr>
              <p:spPr>
                <a:xfrm>
                  <a:off x="9635245" y="5833728"/>
                  <a:ext cx="1927039" cy="628131"/>
                </a:xfrm>
                <a:prstGeom prst="rect">
                  <a:avLst/>
                </a:prstGeom>
                <a:solidFill>
                  <a:schemeClr val="bg1">
                    <a:lumMod val="85000"/>
                  </a:scheme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COMMAND LINE INTERFACE</a:t>
                  </a:r>
                </a:p>
              </p:txBody>
            </p:sp>
            <p:pic>
              <p:nvPicPr>
                <p:cNvPr id="59" name="Picture 58">
                  <a:extLst>
                    <a:ext uri="{FF2B5EF4-FFF2-40B4-BE49-F238E27FC236}">
                      <a16:creationId xmlns:a16="http://schemas.microsoft.com/office/drawing/2014/main" id="{7F657A89-710B-4935-A7AC-C59AADBC39B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28267" y="5382668"/>
                  <a:ext cx="424982" cy="524549"/>
                </a:xfrm>
                <a:prstGeom prst="rect">
                  <a:avLst/>
                </a:prstGeom>
              </p:spPr>
            </p:pic>
            <p:sp>
              <p:nvSpPr>
                <p:cNvPr id="60" name="TextBox 59">
                  <a:extLst>
                    <a:ext uri="{FF2B5EF4-FFF2-40B4-BE49-F238E27FC236}">
                      <a16:creationId xmlns:a16="http://schemas.microsoft.com/office/drawing/2014/main" id="{59972DB0-D3D3-45BD-A2F3-A7DEF145CF13}"/>
                    </a:ext>
                  </a:extLst>
                </p:cNvPr>
                <p:cNvSpPr txBox="1"/>
                <p:nvPr/>
              </p:nvSpPr>
              <p:spPr>
                <a:xfrm>
                  <a:off x="9981394" y="2670072"/>
                  <a:ext cx="1266125" cy="611036"/>
                </a:xfrm>
                <a:prstGeom prst="rect">
                  <a:avLst/>
                </a:prstGeom>
                <a:noFill/>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a:t>
                  </a:r>
                </a:p>
              </p:txBody>
            </p:sp>
            <p:sp>
              <p:nvSpPr>
                <p:cNvPr id="61" name="TextBox 60">
                  <a:extLst>
                    <a:ext uri="{FF2B5EF4-FFF2-40B4-BE49-F238E27FC236}">
                      <a16:creationId xmlns:a16="http://schemas.microsoft.com/office/drawing/2014/main" id="{3EE777E9-9416-4AF3-8CE6-F9CBE1EDC735}"/>
                    </a:ext>
                  </a:extLst>
                </p:cNvPr>
                <p:cNvSpPr txBox="1"/>
                <p:nvPr/>
              </p:nvSpPr>
              <p:spPr>
                <a:xfrm>
                  <a:off x="9687120" y="3801665"/>
                  <a:ext cx="1854672" cy="611036"/>
                </a:xfrm>
                <a:prstGeom prst="rect">
                  <a:avLst/>
                </a:prstGeom>
                <a:noFill/>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 FOR MAC</a:t>
                  </a:r>
                </a:p>
              </p:txBody>
            </p:sp>
          </p:grpSp>
          <p:pic>
            <p:nvPicPr>
              <p:cNvPr id="52" name="Graphic 10">
                <a:extLst>
                  <a:ext uri="{FF2B5EF4-FFF2-40B4-BE49-F238E27FC236}">
                    <a16:creationId xmlns:a16="http://schemas.microsoft.com/office/drawing/2014/main" id="{B66ED8C2-1CB4-451B-9E2E-8EF03120F6A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87123" y="2311706"/>
                <a:ext cx="588010" cy="588010"/>
              </a:xfrm>
              <a:prstGeom prst="rect">
                <a:avLst/>
              </a:prstGeom>
            </p:spPr>
          </p:pic>
          <p:pic>
            <p:nvPicPr>
              <p:cNvPr id="53" name="Graphic 11">
                <a:extLst>
                  <a:ext uri="{FF2B5EF4-FFF2-40B4-BE49-F238E27FC236}">
                    <a16:creationId xmlns:a16="http://schemas.microsoft.com/office/drawing/2014/main" id="{16A0C581-5D9C-466E-B578-A5583E61257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025748" y="3249407"/>
                <a:ext cx="720702" cy="720702"/>
              </a:xfrm>
              <a:prstGeom prst="rect">
                <a:avLst/>
              </a:prstGeom>
            </p:spPr>
          </p:pic>
        </p:grpSp>
        <p:pic>
          <p:nvPicPr>
            <p:cNvPr id="64" name="Picture 6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64257" y="4246331"/>
              <a:ext cx="633741" cy="633741"/>
            </a:xfrm>
            <a:prstGeom prst="rect">
              <a:avLst/>
            </a:prstGeom>
          </p:spPr>
        </p:pic>
      </p:grpSp>
    </p:spTree>
    <p:extLst>
      <p:ext uri="{BB962C8B-B14F-4D97-AF65-F5344CB8AC3E}">
        <p14:creationId xmlns:p14="http://schemas.microsoft.com/office/powerpoint/2010/main" val="2325293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5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250"/>
                                        <p:tgtEl>
                                          <p:spTgt spid="43"/>
                                        </p:tgtEl>
                                      </p:cBhvr>
                                    </p:animEffect>
                                  </p:childTnLst>
                                </p:cTn>
                              </p:par>
                            </p:childTnLst>
                          </p:cTn>
                        </p:par>
                        <p:par>
                          <p:cTn id="11" fill="hold">
                            <p:stCondLst>
                              <p:cond delay="250"/>
                            </p:stCondLst>
                            <p:childTnLst>
                              <p:par>
                                <p:cTn id="12" presetID="10" presetClass="entr" presetSubtype="0"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250"/>
                                        <p:tgtEl>
                                          <p:spTgt spid="1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250"/>
                                        <p:tgtEl>
                                          <p:spTgt spid="44"/>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25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250"/>
                                        <p:tgtEl>
                                          <p:spTgt spid="45"/>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250"/>
                                        <p:tgtEl>
                                          <p:spTgt spid="2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250"/>
                                        <p:tgtEl>
                                          <p:spTgt spid="46"/>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250"/>
                                        <p:tgtEl>
                                          <p:spTgt spid="3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fade">
                                      <p:cBhvr>
                                        <p:cTn id="38" dur="250"/>
                                        <p:tgtEl>
                                          <p:spTgt spid="47"/>
                                        </p:tgtEl>
                                      </p:cBhvr>
                                    </p:animEffect>
                                  </p:childTnLst>
                                </p:cTn>
                              </p:par>
                            </p:childTnLst>
                          </p:cTn>
                        </p:par>
                        <p:par>
                          <p:cTn id="39" fill="hold">
                            <p:stCondLst>
                              <p:cond delay="1250"/>
                            </p:stCondLst>
                            <p:childTnLst>
                              <p:par>
                                <p:cTn id="40" presetID="10" presetClass="entr" presetSubtype="0" fill="hold" nodeType="after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250"/>
                                        <p:tgtEl>
                                          <p:spTgt spid="3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250"/>
                                        <p:tgtEl>
                                          <p:spTgt spid="48"/>
                                        </p:tgtEl>
                                      </p:cBhvr>
                                    </p:animEffect>
                                  </p:childTnLst>
                                </p:cTn>
                              </p:par>
                            </p:childTnLst>
                          </p:cTn>
                        </p:par>
                        <p:par>
                          <p:cTn id="46" fill="hold">
                            <p:stCondLst>
                              <p:cond delay="1500"/>
                            </p:stCondLst>
                            <p:childTnLst>
                              <p:par>
                                <p:cTn id="47" presetID="10" presetClass="entr" presetSubtype="0" fill="hold" nodeType="after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250"/>
                                        <p:tgtEl>
                                          <p:spTgt spid="3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250"/>
                                        <p:tgtEl>
                                          <p:spTgt spid="49"/>
                                        </p:tgtEl>
                                      </p:cBhvr>
                                    </p:animEffect>
                                  </p:childTnLst>
                                </p:cTn>
                              </p:par>
                            </p:childTnLst>
                          </p:cTn>
                        </p:par>
                        <p:par>
                          <p:cTn id="53" fill="hold">
                            <p:stCondLst>
                              <p:cond delay="1750"/>
                            </p:stCondLst>
                            <p:childTnLst>
                              <p:par>
                                <p:cTn id="54" presetID="10" presetClass="entr" presetSubtype="0" fill="hold" nodeType="after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250"/>
                                        <p:tgtEl>
                                          <p:spTgt spid="4"/>
                                        </p:tgtEl>
                                      </p:cBhvr>
                                    </p:animEffect>
                                  </p:childTnLst>
                                </p:cTn>
                              </p:par>
                              <p:par>
                                <p:cTn id="57" presetID="10" presetClass="entr" presetSubtype="0" fill="hold" nodeType="withEffect">
                                  <p:stCondLst>
                                    <p:cond delay="0"/>
                                  </p:stCondLst>
                                  <p:childTnLst>
                                    <p:set>
                                      <p:cBhvr>
                                        <p:cTn id="58" dur="1" fill="hold">
                                          <p:stCondLst>
                                            <p:cond delay="0"/>
                                          </p:stCondLst>
                                        </p:cTn>
                                        <p:tgtEl>
                                          <p:spTgt spid="51"/>
                                        </p:tgtEl>
                                        <p:attrNameLst>
                                          <p:attrName>style.visibility</p:attrName>
                                        </p:attrNameLst>
                                      </p:cBhvr>
                                      <p:to>
                                        <p:strVal val="visible"/>
                                      </p:to>
                                    </p:set>
                                    <p:animEffect transition="in" filter="fade">
                                      <p:cBhvr>
                                        <p:cTn id="5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6" grpId="0"/>
      <p:bldP spid="47" grpId="0"/>
      <p:bldP spid="48" grpId="0"/>
      <p:bldP spid="4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.NET Schedule</a:t>
            </a:r>
          </a:p>
        </p:txBody>
      </p:sp>
      <p:sp>
        <p:nvSpPr>
          <p:cNvPr id="4" name="Text Placeholder 1">
            <a:extLst>
              <a:ext uri="{FF2B5EF4-FFF2-40B4-BE49-F238E27FC236}">
                <a16:creationId xmlns:a16="http://schemas.microsoft.com/office/drawing/2014/main" id="{FA9D1495-BD70-420A-9A4F-8DBE90E37993}"/>
              </a:ext>
            </a:extLst>
          </p:cNvPr>
          <p:cNvSpPr txBox="1">
            <a:spLocks/>
          </p:cNvSpPr>
          <p:nvPr/>
        </p:nvSpPr>
        <p:spPr>
          <a:xfrm>
            <a:off x="584200" y="4571320"/>
            <a:ext cx="11018838" cy="572464"/>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dirty="0">
                <a:solidFill>
                  <a:schemeClr val="tx1"/>
                </a:solidFill>
                <a:latin typeface="+mn-lt"/>
              </a:rPr>
              <a:t>.NET Core 3.1 = Long term support (LTS)</a:t>
            </a:r>
          </a:p>
        </p:txBody>
      </p:sp>
      <p:cxnSp>
        <p:nvCxnSpPr>
          <p:cNvPr id="5" name="Straight Arrow Connector 4">
            <a:extLst>
              <a:ext uri="{FF2B5EF4-FFF2-40B4-BE49-F238E27FC236}">
                <a16:creationId xmlns:a16="http://schemas.microsoft.com/office/drawing/2014/main" id="{CA0CB52B-62B2-44B0-B8F1-EC302FC2F67A}"/>
              </a:ext>
            </a:extLst>
          </p:cNvPr>
          <p:cNvCxnSpPr>
            <a:cxnSpLocks/>
          </p:cNvCxnSpPr>
          <p:nvPr/>
        </p:nvCxnSpPr>
        <p:spPr>
          <a:xfrm flipV="1">
            <a:off x="489098" y="1902292"/>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 name="Oval 5">
            <a:extLst>
              <a:ext uri="{FF2B5EF4-FFF2-40B4-BE49-F238E27FC236}">
                <a16:creationId xmlns:a16="http://schemas.microsoft.com/office/drawing/2014/main" id="{F68AE705-F914-40B3-AE5C-185D60311792}"/>
              </a:ext>
            </a:extLst>
          </p:cNvPr>
          <p:cNvSpPr/>
          <p:nvPr/>
        </p:nvSpPr>
        <p:spPr>
          <a:xfrm>
            <a:off x="897308" y="1683238"/>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7" name="Oval 6">
            <a:extLst>
              <a:ext uri="{FF2B5EF4-FFF2-40B4-BE49-F238E27FC236}">
                <a16:creationId xmlns:a16="http://schemas.microsoft.com/office/drawing/2014/main" id="{C193663B-974C-48A6-BC5E-BFD0B8F0F387}"/>
              </a:ext>
            </a:extLst>
          </p:cNvPr>
          <p:cNvSpPr/>
          <p:nvPr/>
        </p:nvSpPr>
        <p:spPr>
          <a:xfrm>
            <a:off x="2584855" y="1670635"/>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8" name="Oval 7">
            <a:extLst>
              <a:ext uri="{FF2B5EF4-FFF2-40B4-BE49-F238E27FC236}">
                <a16:creationId xmlns:a16="http://schemas.microsoft.com/office/drawing/2014/main" id="{F2895504-1D26-46FE-BC67-4AA8B10E96F7}"/>
              </a:ext>
            </a:extLst>
          </p:cNvPr>
          <p:cNvSpPr/>
          <p:nvPr/>
        </p:nvSpPr>
        <p:spPr>
          <a:xfrm>
            <a:off x="4270544" y="1659800"/>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9" name="Oval 8">
            <a:extLst>
              <a:ext uri="{FF2B5EF4-FFF2-40B4-BE49-F238E27FC236}">
                <a16:creationId xmlns:a16="http://schemas.microsoft.com/office/drawing/2014/main" id="{4DFDEB7E-D543-49AF-A286-FBBFA962C324}"/>
              </a:ext>
            </a:extLst>
          </p:cNvPr>
          <p:cNvSpPr/>
          <p:nvPr/>
        </p:nvSpPr>
        <p:spPr>
          <a:xfrm>
            <a:off x="7634830" y="1667740"/>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10" name="Oval 9">
            <a:extLst>
              <a:ext uri="{FF2B5EF4-FFF2-40B4-BE49-F238E27FC236}">
                <a16:creationId xmlns:a16="http://schemas.microsoft.com/office/drawing/2014/main" id="{CA9370FF-02D7-4693-B30C-28D4374B1BA0}"/>
              </a:ext>
            </a:extLst>
          </p:cNvPr>
          <p:cNvSpPr/>
          <p:nvPr/>
        </p:nvSpPr>
        <p:spPr>
          <a:xfrm>
            <a:off x="5949140" y="1683238"/>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11" name="Oval 10">
            <a:extLst>
              <a:ext uri="{FF2B5EF4-FFF2-40B4-BE49-F238E27FC236}">
                <a16:creationId xmlns:a16="http://schemas.microsoft.com/office/drawing/2014/main" id="{098FE434-4AC1-4299-861A-0EADD968AFB8}"/>
              </a:ext>
            </a:extLst>
          </p:cNvPr>
          <p:cNvSpPr/>
          <p:nvPr/>
        </p:nvSpPr>
        <p:spPr>
          <a:xfrm>
            <a:off x="9317657" y="1667740"/>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12" name="TextBox 11">
            <a:extLst>
              <a:ext uri="{FF2B5EF4-FFF2-40B4-BE49-F238E27FC236}">
                <a16:creationId xmlns:a16="http://schemas.microsoft.com/office/drawing/2014/main" id="{4AB915F4-A1FE-47EA-8146-22FF3EC3A85F}"/>
              </a:ext>
            </a:extLst>
          </p:cNvPr>
          <p:cNvSpPr txBox="1"/>
          <p:nvPr/>
        </p:nvSpPr>
        <p:spPr>
          <a:xfrm>
            <a:off x="373242" y="2782616"/>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July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.NET Core 3.0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RC</a:t>
            </a:r>
          </a:p>
        </p:txBody>
      </p:sp>
      <p:cxnSp>
        <p:nvCxnSpPr>
          <p:cNvPr id="13" name="Straight Connector 12">
            <a:extLst>
              <a:ext uri="{FF2B5EF4-FFF2-40B4-BE49-F238E27FC236}">
                <a16:creationId xmlns:a16="http://schemas.microsoft.com/office/drawing/2014/main" id="{3273BCCE-50F4-4F0C-95B9-FA7EF878CCEF}"/>
              </a:ext>
            </a:extLst>
          </p:cNvPr>
          <p:cNvCxnSpPr>
            <a:cxnSpLocks/>
            <a:stCxn id="6" idx="4"/>
            <a:endCxn id="12" idx="0"/>
          </p:cNvCxnSpPr>
          <p:nvPr/>
        </p:nvCxnSpPr>
        <p:spPr>
          <a:xfrm>
            <a:off x="1108857" y="2121346"/>
            <a:ext cx="3791" cy="66127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41913FE-2E57-4F76-8393-4212E338E89C}"/>
              </a:ext>
            </a:extLst>
          </p:cNvPr>
          <p:cNvSpPr txBox="1"/>
          <p:nvPr/>
        </p:nvSpPr>
        <p:spPr>
          <a:xfrm>
            <a:off x="2057926" y="2775491"/>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Sept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.NET Core 3.0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15" name="Straight Connector 14">
            <a:extLst>
              <a:ext uri="{FF2B5EF4-FFF2-40B4-BE49-F238E27FC236}">
                <a16:creationId xmlns:a16="http://schemas.microsoft.com/office/drawing/2014/main" id="{3AD910AD-BAF8-4702-A600-19B8C0BDE2D6}"/>
              </a:ext>
            </a:extLst>
          </p:cNvPr>
          <p:cNvCxnSpPr>
            <a:cxnSpLocks/>
            <a:stCxn id="7" idx="4"/>
            <a:endCxn id="14" idx="0"/>
          </p:cNvCxnSpPr>
          <p:nvPr/>
        </p:nvCxnSpPr>
        <p:spPr>
          <a:xfrm>
            <a:off x="2796404" y="2108743"/>
            <a:ext cx="928" cy="6667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B0B96E8-AFE9-464F-AFC2-8DEAE2E88F8D}"/>
              </a:ext>
            </a:extLst>
          </p:cNvPr>
          <p:cNvSpPr txBox="1"/>
          <p:nvPr/>
        </p:nvSpPr>
        <p:spPr>
          <a:xfrm>
            <a:off x="3740753" y="2769225"/>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Core 3.1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17" name="Straight Connector 16">
            <a:extLst>
              <a:ext uri="{FF2B5EF4-FFF2-40B4-BE49-F238E27FC236}">
                <a16:creationId xmlns:a16="http://schemas.microsoft.com/office/drawing/2014/main" id="{8DA02A97-9746-4479-9E0C-14ACB856DB56}"/>
              </a:ext>
            </a:extLst>
          </p:cNvPr>
          <p:cNvCxnSpPr>
            <a:cxnSpLocks/>
            <a:stCxn id="8" idx="4"/>
            <a:endCxn id="16" idx="0"/>
          </p:cNvCxnSpPr>
          <p:nvPr/>
        </p:nvCxnSpPr>
        <p:spPr>
          <a:xfrm flipH="1">
            <a:off x="4480159" y="2097908"/>
            <a:ext cx="1934" cy="6713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74C711B2-7F79-4E3E-925B-3A3D3514C277}"/>
              </a:ext>
            </a:extLst>
          </p:cNvPr>
          <p:cNvSpPr/>
          <p:nvPr/>
        </p:nvSpPr>
        <p:spPr>
          <a:xfrm>
            <a:off x="10999116" y="1683238"/>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19" name="TextBox 18">
            <a:extLst>
              <a:ext uri="{FF2B5EF4-FFF2-40B4-BE49-F238E27FC236}">
                <a16:creationId xmlns:a16="http://schemas.microsoft.com/office/drawing/2014/main" id="{8E86EAC8-FA42-4B85-977C-BD1DEBC17DD6}"/>
              </a:ext>
            </a:extLst>
          </p:cNvPr>
          <p:cNvSpPr txBox="1"/>
          <p:nvPr/>
        </p:nvSpPr>
        <p:spPr>
          <a:xfrm>
            <a:off x="5421282"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Nov 2020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.NET 5.0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20" name="Straight Connector 19">
            <a:extLst>
              <a:ext uri="{FF2B5EF4-FFF2-40B4-BE49-F238E27FC236}">
                <a16:creationId xmlns:a16="http://schemas.microsoft.com/office/drawing/2014/main" id="{720309C1-E35A-4C6A-AF68-E388182BED60}"/>
              </a:ext>
            </a:extLst>
          </p:cNvPr>
          <p:cNvCxnSpPr>
            <a:cxnSpLocks/>
            <a:stCxn id="10" idx="4"/>
            <a:endCxn id="19" idx="0"/>
          </p:cNvCxnSpPr>
          <p:nvPr/>
        </p:nvCxnSpPr>
        <p:spPr>
          <a:xfrm flipH="1">
            <a:off x="6160688" y="2121346"/>
            <a:ext cx="1"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6DC9229-80F3-4B1F-9616-7D5F69D69E29}"/>
              </a:ext>
            </a:extLst>
          </p:cNvPr>
          <p:cNvSpPr txBox="1"/>
          <p:nvPr/>
        </p:nvSpPr>
        <p:spPr>
          <a:xfrm>
            <a:off x="7101811"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6.0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22" name="Straight Connector 21">
            <a:extLst>
              <a:ext uri="{FF2B5EF4-FFF2-40B4-BE49-F238E27FC236}">
                <a16:creationId xmlns:a16="http://schemas.microsoft.com/office/drawing/2014/main" id="{E03D1A2D-D20C-450D-AF65-BB54DF202361}"/>
              </a:ext>
            </a:extLst>
          </p:cNvPr>
          <p:cNvCxnSpPr>
            <a:cxnSpLocks/>
            <a:stCxn id="9" idx="4"/>
            <a:endCxn id="21" idx="0"/>
          </p:cNvCxnSpPr>
          <p:nvPr/>
        </p:nvCxnSpPr>
        <p:spPr>
          <a:xfrm flipH="1">
            <a:off x="7841217" y="2105848"/>
            <a:ext cx="5162" cy="66337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1E5FF5E-B26E-4C81-AB70-EF21C8CDFBC2}"/>
              </a:ext>
            </a:extLst>
          </p:cNvPr>
          <p:cNvSpPr txBox="1"/>
          <p:nvPr/>
        </p:nvSpPr>
        <p:spPr>
          <a:xfrm>
            <a:off x="8789116" y="2777933"/>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Nov 2022</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.NET 7.0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24" name="Straight Connector 23">
            <a:extLst>
              <a:ext uri="{FF2B5EF4-FFF2-40B4-BE49-F238E27FC236}">
                <a16:creationId xmlns:a16="http://schemas.microsoft.com/office/drawing/2014/main" id="{2E1932D2-0037-4AC9-9E88-F20364BA0FFB}"/>
              </a:ext>
            </a:extLst>
          </p:cNvPr>
          <p:cNvCxnSpPr>
            <a:cxnSpLocks/>
            <a:stCxn id="11" idx="4"/>
            <a:endCxn id="23" idx="0"/>
          </p:cNvCxnSpPr>
          <p:nvPr/>
        </p:nvCxnSpPr>
        <p:spPr>
          <a:xfrm flipH="1">
            <a:off x="9528522" y="2105848"/>
            <a:ext cx="684" cy="67208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7493468-D54C-4E85-A0F1-07B5758996B1}"/>
              </a:ext>
            </a:extLst>
          </p:cNvPr>
          <p:cNvSpPr txBox="1"/>
          <p:nvPr/>
        </p:nvSpPr>
        <p:spPr>
          <a:xfrm>
            <a:off x="10476421"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2023</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8.0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26" name="Straight Connector 25">
            <a:extLst>
              <a:ext uri="{FF2B5EF4-FFF2-40B4-BE49-F238E27FC236}">
                <a16:creationId xmlns:a16="http://schemas.microsoft.com/office/drawing/2014/main" id="{83FFA1D2-986C-46C7-B842-D5FBA0BCEDBC}"/>
              </a:ext>
            </a:extLst>
          </p:cNvPr>
          <p:cNvCxnSpPr>
            <a:cxnSpLocks/>
            <a:stCxn id="18" idx="4"/>
            <a:endCxn id="25" idx="0"/>
          </p:cNvCxnSpPr>
          <p:nvPr/>
        </p:nvCxnSpPr>
        <p:spPr>
          <a:xfrm>
            <a:off x="11210665" y="2121346"/>
            <a:ext cx="5162"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Text Placeholder 1">
            <a:extLst>
              <a:ext uri="{FF2B5EF4-FFF2-40B4-BE49-F238E27FC236}">
                <a16:creationId xmlns:a16="http://schemas.microsoft.com/office/drawing/2014/main" id="{FA9D1495-BD70-420A-9A4F-8DBE90E37993}"/>
              </a:ext>
            </a:extLst>
          </p:cNvPr>
          <p:cNvSpPr txBox="1">
            <a:spLocks/>
          </p:cNvSpPr>
          <p:nvPr/>
        </p:nvSpPr>
        <p:spPr>
          <a:xfrm>
            <a:off x="584200" y="5044626"/>
            <a:ext cx="11018838" cy="152041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defRPr/>
            </a:pPr>
            <a:r>
              <a:rPr lang="en-US" sz="2800" dirty="0">
                <a:solidFill>
                  <a:schemeClr val="tx1"/>
                </a:solidFill>
                <a:latin typeface="Segoe UI" panose="020B0502040204020203" pitchFamily="34" charset="0"/>
              </a:rPr>
              <a:t>.NET 5.0 release in November 2020</a:t>
            </a:r>
          </a:p>
          <a:p>
            <a:pPr>
              <a:defRPr/>
            </a:pPr>
            <a:r>
              <a:rPr lang="en-US" sz="2800" dirty="0">
                <a:solidFill>
                  <a:schemeClr val="tx1"/>
                </a:solidFill>
                <a:latin typeface="Segoe UI" panose="020B0502040204020203" pitchFamily="34" charset="0"/>
              </a:rPr>
              <a:t>Major releases every year, LTS for even numbered releases</a:t>
            </a:r>
          </a:p>
          <a:p>
            <a:pPr>
              <a:defRPr/>
            </a:pPr>
            <a:r>
              <a:rPr lang="en-US" sz="2800" dirty="0">
                <a:solidFill>
                  <a:schemeClr val="tx1"/>
                </a:solidFill>
                <a:latin typeface="Segoe UI" panose="020B0502040204020203" pitchFamily="34" charset="0"/>
              </a:rPr>
              <a:t>Predictable schedule, minor releases if needed</a:t>
            </a:r>
          </a:p>
        </p:txBody>
      </p:sp>
    </p:spTree>
    <p:extLst>
      <p:ext uri="{BB962C8B-B14F-4D97-AF65-F5344CB8AC3E}">
        <p14:creationId xmlns:p14="http://schemas.microsoft.com/office/powerpoint/2010/main" val="1784276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anim calcmode="lin" valueType="num">
                                      <p:cBhvr>
                                        <p:cTn id="11" dur="500" fill="hold"/>
                                        <p:tgtEl>
                                          <p:spTgt spid="12"/>
                                        </p:tgtEl>
                                        <p:attrNameLst>
                                          <p:attrName>ppt_x</p:attrName>
                                        </p:attrNameLst>
                                      </p:cBhvr>
                                      <p:tavLst>
                                        <p:tav tm="0">
                                          <p:val>
                                            <p:strVal val="#ppt_x"/>
                                          </p:val>
                                        </p:tav>
                                        <p:tav tm="100000">
                                          <p:val>
                                            <p:strVal val="#ppt_x"/>
                                          </p:val>
                                        </p:tav>
                                      </p:tavLst>
                                    </p:anim>
                                    <p:anim calcmode="lin" valueType="num">
                                      <p:cBhvr>
                                        <p:cTn id="12" dur="500" fill="hold"/>
                                        <p:tgtEl>
                                          <p:spTgt spid="12"/>
                                        </p:tgtEl>
                                        <p:attrNameLst>
                                          <p:attrName>ppt_y</p:attrName>
                                        </p:attrNameLst>
                                      </p:cBhvr>
                                      <p:tavLst>
                                        <p:tav tm="0">
                                          <p:val>
                                            <p:strVal val="#ppt_y+.1"/>
                                          </p:val>
                                        </p:tav>
                                        <p:tav tm="100000">
                                          <p:val>
                                            <p:strVal val="#ppt_y"/>
                                          </p:val>
                                        </p:tav>
                                      </p:tavLst>
                                    </p:anim>
                                  </p:childTnLst>
                                </p:cTn>
                              </p:par>
                              <p:par>
                                <p:cTn id="13" presetID="22" presetClass="entr" presetSubtype="1"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500"/>
                                        <p:tgtEl>
                                          <p:spTgt spid="13"/>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42"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anim calcmode="lin" valueType="num">
                                      <p:cBhvr>
                                        <p:cTn id="22" dur="500" fill="hold"/>
                                        <p:tgtEl>
                                          <p:spTgt spid="14"/>
                                        </p:tgtEl>
                                        <p:attrNameLst>
                                          <p:attrName>ppt_x</p:attrName>
                                        </p:attrNameLst>
                                      </p:cBhvr>
                                      <p:tavLst>
                                        <p:tav tm="0">
                                          <p:val>
                                            <p:strVal val="#ppt_x"/>
                                          </p:val>
                                        </p:tav>
                                        <p:tav tm="100000">
                                          <p:val>
                                            <p:strVal val="#ppt_x"/>
                                          </p:val>
                                        </p:tav>
                                      </p:tavLst>
                                    </p:anim>
                                    <p:anim calcmode="lin" valueType="num">
                                      <p:cBhvr>
                                        <p:cTn id="23" dur="500" fill="hold"/>
                                        <p:tgtEl>
                                          <p:spTgt spid="14"/>
                                        </p:tgtEl>
                                        <p:attrNameLst>
                                          <p:attrName>ppt_y</p:attrName>
                                        </p:attrNameLst>
                                      </p:cBhvr>
                                      <p:tavLst>
                                        <p:tav tm="0">
                                          <p:val>
                                            <p:strVal val="#ppt_y+.1"/>
                                          </p:val>
                                        </p:tav>
                                        <p:tav tm="100000">
                                          <p:val>
                                            <p:strVal val="#ppt_y"/>
                                          </p:val>
                                        </p:tav>
                                      </p:tavLst>
                                    </p:anim>
                                  </p:childTnLst>
                                </p:cTn>
                              </p:par>
                              <p:par>
                                <p:cTn id="24" presetID="22" presetClass="entr" presetSubtype="1"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up)">
                                      <p:cBhvr>
                                        <p:cTn id="26" dur="500"/>
                                        <p:tgtEl>
                                          <p:spTgt spid="15"/>
                                        </p:tgtEl>
                                      </p:cBhvr>
                                    </p:animEffect>
                                  </p:childTnLst>
                                </p:cTn>
                              </p:par>
                            </p:childTnLst>
                          </p:cTn>
                        </p:par>
                        <p:par>
                          <p:cTn id="27" fill="hold">
                            <p:stCondLst>
                              <p:cond delay="1000"/>
                            </p:stCondLst>
                            <p:childTnLst>
                              <p:par>
                                <p:cTn id="28" presetID="1"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childTnLst>
                                </p:cTn>
                              </p:par>
                              <p:par>
                                <p:cTn id="30" presetID="42"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anim calcmode="lin" valueType="num">
                                      <p:cBhvr>
                                        <p:cTn id="33" dur="500" fill="hold"/>
                                        <p:tgtEl>
                                          <p:spTgt spid="16"/>
                                        </p:tgtEl>
                                        <p:attrNameLst>
                                          <p:attrName>ppt_x</p:attrName>
                                        </p:attrNameLst>
                                      </p:cBhvr>
                                      <p:tavLst>
                                        <p:tav tm="0">
                                          <p:val>
                                            <p:strVal val="#ppt_x"/>
                                          </p:val>
                                        </p:tav>
                                        <p:tav tm="100000">
                                          <p:val>
                                            <p:strVal val="#ppt_x"/>
                                          </p:val>
                                        </p:tav>
                                      </p:tavLst>
                                    </p:anim>
                                    <p:anim calcmode="lin" valueType="num">
                                      <p:cBhvr>
                                        <p:cTn id="34" dur="500" fill="hold"/>
                                        <p:tgtEl>
                                          <p:spTgt spid="16"/>
                                        </p:tgtEl>
                                        <p:attrNameLst>
                                          <p:attrName>ppt_y</p:attrName>
                                        </p:attrNameLst>
                                      </p:cBhvr>
                                      <p:tavLst>
                                        <p:tav tm="0">
                                          <p:val>
                                            <p:strVal val="#ppt_y+.1"/>
                                          </p:val>
                                        </p:tav>
                                        <p:tav tm="100000">
                                          <p:val>
                                            <p:strVal val="#ppt_y"/>
                                          </p:val>
                                        </p:tav>
                                      </p:tavLst>
                                    </p:anim>
                                  </p:childTnLst>
                                </p:cTn>
                              </p:par>
                              <p:par>
                                <p:cTn id="35" presetID="22" presetClass="entr" presetSubtype="1"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up)">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0" end="0"/>
                                            </p:txEl>
                                          </p:spTgt>
                                        </p:tgtEl>
                                        <p:attrNameLst>
                                          <p:attrName>style.visibility</p:attrName>
                                        </p:attrNameLst>
                                      </p:cBhvr>
                                      <p:to>
                                        <p:strVal val="visible"/>
                                      </p:to>
                                    </p:set>
                                    <p:animEffect transition="in" filter="fade">
                                      <p:cBhvr>
                                        <p:cTn id="40" dur="500"/>
                                        <p:tgtEl>
                                          <p:spTgt spid="4">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42"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anim calcmode="lin" valueType="num">
                                      <p:cBhvr>
                                        <p:cTn id="48" dur="500" fill="hold"/>
                                        <p:tgtEl>
                                          <p:spTgt spid="19"/>
                                        </p:tgtEl>
                                        <p:attrNameLst>
                                          <p:attrName>ppt_x</p:attrName>
                                        </p:attrNameLst>
                                      </p:cBhvr>
                                      <p:tavLst>
                                        <p:tav tm="0">
                                          <p:val>
                                            <p:strVal val="#ppt_x"/>
                                          </p:val>
                                        </p:tav>
                                        <p:tav tm="100000">
                                          <p:val>
                                            <p:strVal val="#ppt_x"/>
                                          </p:val>
                                        </p:tav>
                                      </p:tavLst>
                                    </p:anim>
                                    <p:anim calcmode="lin" valueType="num">
                                      <p:cBhvr>
                                        <p:cTn id="49" dur="500" fill="hold"/>
                                        <p:tgtEl>
                                          <p:spTgt spid="19"/>
                                        </p:tgtEl>
                                        <p:attrNameLst>
                                          <p:attrName>ppt_y</p:attrName>
                                        </p:attrNameLst>
                                      </p:cBhvr>
                                      <p:tavLst>
                                        <p:tav tm="0">
                                          <p:val>
                                            <p:strVal val="#ppt_y+.1"/>
                                          </p:val>
                                        </p:tav>
                                        <p:tav tm="100000">
                                          <p:val>
                                            <p:strVal val="#ppt_y"/>
                                          </p:val>
                                        </p:tav>
                                      </p:tavLst>
                                    </p:anim>
                                  </p:childTnLst>
                                </p:cTn>
                              </p:par>
                              <p:par>
                                <p:cTn id="50" presetID="22" presetClass="entr" presetSubtype="1" fill="hold"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up)">
                                      <p:cBhvr>
                                        <p:cTn id="52" dur="500"/>
                                        <p:tgtEl>
                                          <p:spTgt spid="20"/>
                                        </p:tgtEl>
                                      </p:cBhvr>
                                    </p:animEffect>
                                  </p:childTnLst>
                                </p:cTn>
                              </p:par>
                            </p:childTnLst>
                          </p:cTn>
                        </p:par>
                        <p:par>
                          <p:cTn id="53" fill="hold">
                            <p:stCondLst>
                              <p:cond delay="500"/>
                            </p:stCondLst>
                            <p:childTnLst>
                              <p:par>
                                <p:cTn id="54" presetID="1" presetClass="entr" presetSubtype="0" fill="hold" nodeType="afterEffect">
                                  <p:stCondLst>
                                    <p:cond delay="0"/>
                                  </p:stCondLst>
                                  <p:childTnLst>
                                    <p:set>
                                      <p:cBhvr>
                                        <p:cTn id="55" dur="1" fill="hold">
                                          <p:stCondLst>
                                            <p:cond delay="0"/>
                                          </p:stCondLst>
                                        </p:cTn>
                                        <p:tgtEl>
                                          <p:spTgt spid="9"/>
                                        </p:tgtEl>
                                        <p:attrNameLst>
                                          <p:attrName>style.visibility</p:attrName>
                                        </p:attrNameLst>
                                      </p:cBhvr>
                                      <p:to>
                                        <p:strVal val="visible"/>
                                      </p:to>
                                    </p:set>
                                  </p:childTnLst>
                                </p:cTn>
                              </p:par>
                              <p:par>
                                <p:cTn id="56" presetID="42" presetClass="entr" presetSubtype="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anim calcmode="lin" valueType="num">
                                      <p:cBhvr>
                                        <p:cTn id="59" dur="500" fill="hold"/>
                                        <p:tgtEl>
                                          <p:spTgt spid="21"/>
                                        </p:tgtEl>
                                        <p:attrNameLst>
                                          <p:attrName>ppt_x</p:attrName>
                                        </p:attrNameLst>
                                      </p:cBhvr>
                                      <p:tavLst>
                                        <p:tav tm="0">
                                          <p:val>
                                            <p:strVal val="#ppt_x"/>
                                          </p:val>
                                        </p:tav>
                                        <p:tav tm="100000">
                                          <p:val>
                                            <p:strVal val="#ppt_x"/>
                                          </p:val>
                                        </p:tav>
                                      </p:tavLst>
                                    </p:anim>
                                    <p:anim calcmode="lin" valueType="num">
                                      <p:cBhvr>
                                        <p:cTn id="60" dur="500" fill="hold"/>
                                        <p:tgtEl>
                                          <p:spTgt spid="21"/>
                                        </p:tgtEl>
                                        <p:attrNameLst>
                                          <p:attrName>ppt_y</p:attrName>
                                        </p:attrNameLst>
                                      </p:cBhvr>
                                      <p:tavLst>
                                        <p:tav tm="0">
                                          <p:val>
                                            <p:strVal val="#ppt_y+.1"/>
                                          </p:val>
                                        </p:tav>
                                        <p:tav tm="100000">
                                          <p:val>
                                            <p:strVal val="#ppt_y"/>
                                          </p:val>
                                        </p:tav>
                                      </p:tavLst>
                                    </p:anim>
                                  </p:childTnLst>
                                </p:cTn>
                              </p:par>
                              <p:par>
                                <p:cTn id="61" presetID="22" presetClass="entr" presetSubtype="1"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wipe(up)">
                                      <p:cBhvr>
                                        <p:cTn id="63" dur="500"/>
                                        <p:tgtEl>
                                          <p:spTgt spid="22"/>
                                        </p:tgtEl>
                                      </p:cBhvr>
                                    </p:animEffect>
                                  </p:childTnLst>
                                </p:cTn>
                              </p:par>
                            </p:childTnLst>
                          </p:cTn>
                        </p:par>
                        <p:par>
                          <p:cTn id="64" fill="hold">
                            <p:stCondLst>
                              <p:cond delay="1000"/>
                            </p:stCondLst>
                            <p:childTnLst>
                              <p:par>
                                <p:cTn id="65" presetID="1" presetClass="entr" presetSubtype="0" fill="hold" nodeType="afterEffect">
                                  <p:stCondLst>
                                    <p:cond delay="0"/>
                                  </p:stCondLst>
                                  <p:childTnLst>
                                    <p:set>
                                      <p:cBhvr>
                                        <p:cTn id="66" dur="1" fill="hold">
                                          <p:stCondLst>
                                            <p:cond delay="0"/>
                                          </p:stCondLst>
                                        </p:cTn>
                                        <p:tgtEl>
                                          <p:spTgt spid="11"/>
                                        </p:tgtEl>
                                        <p:attrNameLst>
                                          <p:attrName>style.visibility</p:attrName>
                                        </p:attrNameLst>
                                      </p:cBhvr>
                                      <p:to>
                                        <p:strVal val="visible"/>
                                      </p:to>
                                    </p:set>
                                  </p:childTnLst>
                                </p:cTn>
                              </p:par>
                              <p:par>
                                <p:cTn id="67" presetID="42"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anim calcmode="lin" valueType="num">
                                      <p:cBhvr>
                                        <p:cTn id="70" dur="500" fill="hold"/>
                                        <p:tgtEl>
                                          <p:spTgt spid="23"/>
                                        </p:tgtEl>
                                        <p:attrNameLst>
                                          <p:attrName>ppt_x</p:attrName>
                                        </p:attrNameLst>
                                      </p:cBhvr>
                                      <p:tavLst>
                                        <p:tav tm="0">
                                          <p:val>
                                            <p:strVal val="#ppt_x"/>
                                          </p:val>
                                        </p:tav>
                                        <p:tav tm="100000">
                                          <p:val>
                                            <p:strVal val="#ppt_x"/>
                                          </p:val>
                                        </p:tav>
                                      </p:tavLst>
                                    </p:anim>
                                    <p:anim calcmode="lin" valueType="num">
                                      <p:cBhvr>
                                        <p:cTn id="71" dur="500" fill="hold"/>
                                        <p:tgtEl>
                                          <p:spTgt spid="23"/>
                                        </p:tgtEl>
                                        <p:attrNameLst>
                                          <p:attrName>ppt_y</p:attrName>
                                        </p:attrNameLst>
                                      </p:cBhvr>
                                      <p:tavLst>
                                        <p:tav tm="0">
                                          <p:val>
                                            <p:strVal val="#ppt_y+.1"/>
                                          </p:val>
                                        </p:tav>
                                        <p:tav tm="100000">
                                          <p:val>
                                            <p:strVal val="#ppt_y"/>
                                          </p:val>
                                        </p:tav>
                                      </p:tavLst>
                                    </p:anim>
                                  </p:childTnLst>
                                </p:cTn>
                              </p:par>
                              <p:par>
                                <p:cTn id="72" presetID="22" presetClass="entr" presetSubtype="1" fill="hold"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wipe(up)">
                                      <p:cBhvr>
                                        <p:cTn id="74" dur="500"/>
                                        <p:tgtEl>
                                          <p:spTgt spid="24"/>
                                        </p:tgtEl>
                                      </p:cBhvr>
                                    </p:animEffect>
                                  </p:childTnLst>
                                </p:cTn>
                              </p:par>
                            </p:childTnLst>
                          </p:cTn>
                        </p:par>
                        <p:par>
                          <p:cTn id="75" fill="hold">
                            <p:stCondLst>
                              <p:cond delay="1500"/>
                            </p:stCondLst>
                            <p:childTnLst>
                              <p:par>
                                <p:cTn id="76" presetID="1" presetClass="entr" presetSubtype="0" fill="hold" nodeType="afterEffect">
                                  <p:stCondLst>
                                    <p:cond delay="0"/>
                                  </p:stCondLst>
                                  <p:childTnLst>
                                    <p:set>
                                      <p:cBhvr>
                                        <p:cTn id="77" dur="1" fill="hold">
                                          <p:stCondLst>
                                            <p:cond delay="0"/>
                                          </p:stCondLst>
                                        </p:cTn>
                                        <p:tgtEl>
                                          <p:spTgt spid="18"/>
                                        </p:tgtEl>
                                        <p:attrNameLst>
                                          <p:attrName>style.visibility</p:attrName>
                                        </p:attrNameLst>
                                      </p:cBhvr>
                                      <p:to>
                                        <p:strVal val="visible"/>
                                      </p:to>
                                    </p:set>
                                  </p:childTnLst>
                                </p:cTn>
                              </p:par>
                              <p:par>
                                <p:cTn id="78" presetID="42" presetClass="entr" presetSubtype="0" fill="hold" grpId="0" nodeType="with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500"/>
                                        <p:tgtEl>
                                          <p:spTgt spid="25"/>
                                        </p:tgtEl>
                                      </p:cBhvr>
                                    </p:animEffect>
                                    <p:anim calcmode="lin" valueType="num">
                                      <p:cBhvr>
                                        <p:cTn id="81" dur="500" fill="hold"/>
                                        <p:tgtEl>
                                          <p:spTgt spid="25"/>
                                        </p:tgtEl>
                                        <p:attrNameLst>
                                          <p:attrName>ppt_x</p:attrName>
                                        </p:attrNameLst>
                                      </p:cBhvr>
                                      <p:tavLst>
                                        <p:tav tm="0">
                                          <p:val>
                                            <p:strVal val="#ppt_x"/>
                                          </p:val>
                                        </p:tav>
                                        <p:tav tm="100000">
                                          <p:val>
                                            <p:strVal val="#ppt_x"/>
                                          </p:val>
                                        </p:tav>
                                      </p:tavLst>
                                    </p:anim>
                                    <p:anim calcmode="lin" valueType="num">
                                      <p:cBhvr>
                                        <p:cTn id="82" dur="500" fill="hold"/>
                                        <p:tgtEl>
                                          <p:spTgt spid="25"/>
                                        </p:tgtEl>
                                        <p:attrNameLst>
                                          <p:attrName>ppt_y</p:attrName>
                                        </p:attrNameLst>
                                      </p:cBhvr>
                                      <p:tavLst>
                                        <p:tav tm="0">
                                          <p:val>
                                            <p:strVal val="#ppt_y+.1"/>
                                          </p:val>
                                        </p:tav>
                                        <p:tav tm="100000">
                                          <p:val>
                                            <p:strVal val="#ppt_y"/>
                                          </p:val>
                                        </p:tav>
                                      </p:tavLst>
                                    </p:anim>
                                  </p:childTnLst>
                                </p:cTn>
                              </p:par>
                              <p:par>
                                <p:cTn id="83" presetID="22" presetClass="entr" presetSubtype="1" fill="hold" nodeType="withEffect">
                                  <p:stCondLst>
                                    <p:cond delay="0"/>
                                  </p:stCondLst>
                                  <p:childTnLst>
                                    <p:set>
                                      <p:cBhvr>
                                        <p:cTn id="84" dur="1" fill="hold">
                                          <p:stCondLst>
                                            <p:cond delay="0"/>
                                          </p:stCondLst>
                                        </p:cTn>
                                        <p:tgtEl>
                                          <p:spTgt spid="26"/>
                                        </p:tgtEl>
                                        <p:attrNameLst>
                                          <p:attrName>style.visibility</p:attrName>
                                        </p:attrNameLst>
                                      </p:cBhvr>
                                      <p:to>
                                        <p:strVal val="visible"/>
                                      </p:to>
                                    </p:set>
                                    <p:animEffect transition="in" filter="wipe(up)">
                                      <p:cBhvr>
                                        <p:cTn id="85" dur="500"/>
                                        <p:tgtEl>
                                          <p:spTgt spid="26"/>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8">
                                            <p:txEl>
                                              <p:pRg st="0" end="0"/>
                                            </p:txEl>
                                          </p:spTgt>
                                        </p:tgtEl>
                                        <p:attrNameLst>
                                          <p:attrName>style.visibility</p:attrName>
                                        </p:attrNameLst>
                                      </p:cBhvr>
                                      <p:to>
                                        <p:strVal val="visible"/>
                                      </p:to>
                                    </p:set>
                                    <p:animEffect transition="in" filter="fade">
                                      <p:cBhvr>
                                        <p:cTn id="88" dur="500"/>
                                        <p:tgtEl>
                                          <p:spTgt spid="28">
                                            <p:txEl>
                                              <p:pRg st="0" end="0"/>
                                            </p:txEl>
                                          </p:spTgt>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8">
                                            <p:txEl>
                                              <p:pRg st="1" end="1"/>
                                            </p:txEl>
                                          </p:spTgt>
                                        </p:tgtEl>
                                        <p:attrNameLst>
                                          <p:attrName>style.visibility</p:attrName>
                                        </p:attrNameLst>
                                      </p:cBhvr>
                                      <p:to>
                                        <p:strVal val="visible"/>
                                      </p:to>
                                    </p:set>
                                    <p:animEffect transition="in" filter="fade">
                                      <p:cBhvr>
                                        <p:cTn id="91" dur="500"/>
                                        <p:tgtEl>
                                          <p:spTgt spid="28">
                                            <p:txEl>
                                              <p:pRg st="1" end="1"/>
                                            </p:tx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8">
                                            <p:txEl>
                                              <p:pRg st="2" end="2"/>
                                            </p:txEl>
                                          </p:spTgt>
                                        </p:tgtEl>
                                        <p:attrNameLst>
                                          <p:attrName>style.visibility</p:attrName>
                                        </p:attrNameLst>
                                      </p:cBhvr>
                                      <p:to>
                                        <p:strVal val="visible"/>
                                      </p:to>
                                    </p:set>
                                    <p:animEffect transition="in" filter="fade">
                                      <p:cBhvr>
                                        <p:cTn id="94" dur="500"/>
                                        <p:tgtEl>
                                          <p:spTgt spid="2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2" grpId="0"/>
      <p:bldP spid="14" grpId="0"/>
      <p:bldP spid="16" grpId="0"/>
      <p:bldP spid="19" grpId="0"/>
      <p:bldP spid="21" grpId="0"/>
      <p:bldP spid="23" grpId="0"/>
      <p:bldP spid="25" grpId="0"/>
      <p:bldP spid="28"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82A8BD-FD6B-455F-89C3-94E86E6D1E9E}"/>
              </a:ext>
            </a:extLst>
          </p:cNvPr>
          <p:cNvSpPr>
            <a:spLocks noGrp="1"/>
          </p:cNvSpPr>
          <p:nvPr>
            <p:ph type="body" sz="quarter" idx="10"/>
          </p:nvPr>
        </p:nvSpPr>
        <p:spPr>
          <a:xfrm>
            <a:off x="269239" y="1189177"/>
            <a:ext cx="11653523" cy="4890954"/>
          </a:xfrm>
        </p:spPr>
        <p:txBody>
          <a:bodyPr/>
          <a:lstStyle/>
          <a:p>
            <a:r>
              <a:rPr lang="en-US" dirty="0"/>
              <a:t>Faster cross-platform development with WSL</a:t>
            </a:r>
          </a:p>
          <a:p>
            <a:r>
              <a:rPr lang="en-US" dirty="0"/>
              <a:t>Smaller microservices, </a:t>
            </a:r>
            <a:br>
              <a:rPr lang="en-US" dirty="0"/>
            </a:br>
            <a:r>
              <a:rPr lang="en-US" dirty="0"/>
              <a:t>single file EXE,</a:t>
            </a:r>
            <a:br>
              <a:rPr lang="en-US" dirty="0"/>
            </a:br>
            <a:r>
              <a:rPr lang="en-US" dirty="0"/>
              <a:t>top-level C# programs (C# 9.0)</a:t>
            </a:r>
          </a:p>
          <a:p>
            <a:r>
              <a:rPr lang="en-US" dirty="0" err="1"/>
              <a:t>Opinioneted</a:t>
            </a:r>
            <a:r>
              <a:rPr lang="en-US" dirty="0"/>
              <a:t> .NET microservices &amp; orchestration tool “Project </a:t>
            </a:r>
            <a:r>
              <a:rPr lang="en-US" dirty="0" err="1"/>
              <a:t>Tye</a:t>
            </a:r>
            <a:r>
              <a:rPr lang="en-US" dirty="0"/>
              <a:t>”</a:t>
            </a:r>
          </a:p>
          <a:p>
            <a:r>
              <a:rPr lang="en-US" dirty="0"/>
              <a:t>High-performance reverse proxy </a:t>
            </a:r>
            <a:br>
              <a:rPr lang="en-US" dirty="0"/>
            </a:br>
            <a:r>
              <a:rPr lang="en-US" dirty="0"/>
              <a:t>“Project YARP”</a:t>
            </a:r>
          </a:p>
        </p:txBody>
      </p:sp>
      <p:sp>
        <p:nvSpPr>
          <p:cNvPr id="3" name="Title 2">
            <a:extLst>
              <a:ext uri="{FF2B5EF4-FFF2-40B4-BE49-F238E27FC236}">
                <a16:creationId xmlns:a16="http://schemas.microsoft.com/office/drawing/2014/main" id="{4DCB1BA5-5144-43FF-BD8B-DEF1C3986970}"/>
              </a:ext>
            </a:extLst>
          </p:cNvPr>
          <p:cNvSpPr>
            <a:spLocks noGrp="1"/>
          </p:cNvSpPr>
          <p:nvPr>
            <p:ph type="title"/>
          </p:nvPr>
        </p:nvSpPr>
        <p:spPr/>
        <p:txBody>
          <a:bodyPr/>
          <a:lstStyle/>
          <a:p>
            <a:r>
              <a:rPr lang="en-US" dirty="0"/>
              <a:t>Cloud native investments</a:t>
            </a:r>
          </a:p>
        </p:txBody>
      </p:sp>
    </p:spTree>
    <p:extLst>
      <p:ext uri="{BB962C8B-B14F-4D97-AF65-F5344CB8AC3E}">
        <p14:creationId xmlns:p14="http://schemas.microsoft.com/office/powerpoint/2010/main" val="218762441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8047" y="2084172"/>
            <a:ext cx="11354714" cy="1162178"/>
          </a:xfrm>
        </p:spPr>
        <p:txBody>
          <a:bodyPr/>
          <a:lstStyle/>
          <a:p>
            <a:r>
              <a:rPr lang="en-US" dirty="0"/>
              <a:t>Learn more</a:t>
            </a:r>
          </a:p>
        </p:txBody>
      </p:sp>
    </p:spTree>
    <p:extLst>
      <p:ext uri="{BB962C8B-B14F-4D97-AF65-F5344CB8AC3E}">
        <p14:creationId xmlns:p14="http://schemas.microsoft.com/office/powerpoint/2010/main" val="291906204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002" y="3324508"/>
            <a:ext cx="11276838" cy="128016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1493" y="3328416"/>
            <a:ext cx="11276838" cy="1280160"/>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2851" y="3328416"/>
            <a:ext cx="11276838" cy="1280160"/>
          </a:xfrm>
          <a:prstGeom prst="rect">
            <a:avLst/>
          </a:prstGeom>
        </p:spPr>
      </p:pic>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4360" y="3326907"/>
            <a:ext cx="11276838" cy="1280160"/>
          </a:xfrm>
          <a:prstGeom prst="rect">
            <a:avLst/>
          </a:prstGeom>
        </p:spPr>
      </p:pic>
      <p:grpSp>
        <p:nvGrpSpPr>
          <p:cNvPr id="31" name="Group 30"/>
          <p:cNvGrpSpPr/>
          <p:nvPr/>
        </p:nvGrpSpPr>
        <p:grpSpPr>
          <a:xfrm>
            <a:off x="337625" y="1899137"/>
            <a:ext cx="1672244" cy="1664677"/>
            <a:chOff x="337625" y="1899137"/>
            <a:chExt cx="1672244" cy="1664677"/>
          </a:xfrm>
        </p:grpSpPr>
        <p:sp>
          <p:nvSpPr>
            <p:cNvPr id="24" name="Rectangle 23"/>
            <p:cNvSpPr/>
            <p:nvPr/>
          </p:nvSpPr>
          <p:spPr bwMode="auto">
            <a:xfrm>
              <a:off x="337625" y="1899137"/>
              <a:ext cx="1664677" cy="1664677"/>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p:spPr>
        </p:pic>
        <p:sp>
          <p:nvSpPr>
            <p:cNvPr id="17" name="TextBox 16"/>
            <p:cNvSpPr txBox="1"/>
            <p:nvPr/>
          </p:nvSpPr>
          <p:spPr>
            <a:xfrm>
              <a:off x="344032"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DESKTOP</a:t>
              </a:r>
            </a:p>
          </p:txBody>
        </p:sp>
      </p:grpSp>
      <p:grpSp>
        <p:nvGrpSpPr>
          <p:cNvPr id="32" name="Group 31"/>
          <p:cNvGrpSpPr/>
          <p:nvPr/>
        </p:nvGrpSpPr>
        <p:grpSpPr>
          <a:xfrm>
            <a:off x="1999308" y="1899137"/>
            <a:ext cx="1666889" cy="1664677"/>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WEB</a:t>
              </a:r>
            </a:p>
          </p:txBody>
        </p:sp>
      </p:grpSp>
      <p:grpSp>
        <p:nvGrpSpPr>
          <p:cNvPr id="33" name="Group 32"/>
          <p:cNvGrpSpPr/>
          <p:nvPr/>
        </p:nvGrpSpPr>
        <p:grpSpPr>
          <a:xfrm>
            <a:off x="3654584" y="1899137"/>
            <a:ext cx="1675508" cy="1664677"/>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CLOUD</a:t>
              </a:r>
            </a:p>
          </p:txBody>
        </p:sp>
      </p:grpSp>
      <p:grpSp>
        <p:nvGrpSpPr>
          <p:cNvPr id="34" name="Group 33"/>
          <p:cNvGrpSpPr/>
          <p:nvPr/>
        </p:nvGrpSpPr>
        <p:grpSpPr>
          <a:xfrm>
            <a:off x="5309860" y="1899137"/>
            <a:ext cx="1684127" cy="1664677"/>
            <a:chOff x="5309860" y="1899137"/>
            <a:chExt cx="1684127" cy="1664677"/>
          </a:xfrm>
        </p:grpSpPr>
        <p:sp>
          <p:nvSpPr>
            <p:cNvPr id="27" name="Rectangle 26"/>
            <p:cNvSpPr/>
            <p:nvPr/>
          </p:nvSpPr>
          <p:spPr bwMode="auto">
            <a:xfrm>
              <a:off x="5329310" y="1899137"/>
              <a:ext cx="1664677" cy="1664677"/>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p:spPr>
        </p:pic>
        <p:sp>
          <p:nvSpPr>
            <p:cNvPr id="20" name="TextBox 19"/>
            <p:cNvSpPr txBox="1"/>
            <p:nvPr/>
          </p:nvSpPr>
          <p:spPr>
            <a:xfrm>
              <a:off x="5309860"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MOBILE</a:t>
              </a:r>
            </a:p>
          </p:txBody>
        </p:sp>
      </p:grpSp>
      <p:grpSp>
        <p:nvGrpSpPr>
          <p:cNvPr id="35" name="Group 34"/>
          <p:cNvGrpSpPr/>
          <p:nvPr/>
        </p:nvGrpSpPr>
        <p:grpSpPr>
          <a:xfrm>
            <a:off x="6965136" y="1899137"/>
            <a:ext cx="1692746" cy="1664677"/>
            <a:chOff x="6965136" y="1899137"/>
            <a:chExt cx="1692746" cy="1664677"/>
          </a:xfrm>
        </p:grpSpPr>
        <p:sp>
          <p:nvSpPr>
            <p:cNvPr id="28" name="Rectangle 27"/>
            <p:cNvSpPr/>
            <p:nvPr/>
          </p:nvSpPr>
          <p:spPr bwMode="auto">
            <a:xfrm>
              <a:off x="6993205" y="1899137"/>
              <a:ext cx="1664677" cy="1664677"/>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p:spPr>
        </p:pic>
        <p:sp>
          <p:nvSpPr>
            <p:cNvPr id="21" name="TextBox 20"/>
            <p:cNvSpPr txBox="1"/>
            <p:nvPr/>
          </p:nvSpPr>
          <p:spPr>
            <a:xfrm>
              <a:off x="6965136"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GAMING</a:t>
              </a:r>
            </a:p>
          </p:txBody>
        </p:sp>
      </p:grpSp>
      <p:grpSp>
        <p:nvGrpSpPr>
          <p:cNvPr id="36" name="Group 35"/>
          <p:cNvGrpSpPr/>
          <p:nvPr/>
        </p:nvGrpSpPr>
        <p:grpSpPr>
          <a:xfrm>
            <a:off x="8620412" y="1899137"/>
            <a:ext cx="1701365" cy="1664677"/>
            <a:chOff x="8620412" y="1899137"/>
            <a:chExt cx="1701365" cy="1664677"/>
          </a:xfrm>
        </p:grpSpPr>
        <p:sp>
          <p:nvSpPr>
            <p:cNvPr id="29" name="Rectangle 28"/>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IoT</a:t>
              </a:r>
            </a:p>
          </p:txBody>
        </p:sp>
      </p:grpSp>
      <p:grpSp>
        <p:nvGrpSpPr>
          <p:cNvPr id="37" name="Group 36"/>
          <p:cNvGrpSpPr/>
          <p:nvPr/>
        </p:nvGrpSpPr>
        <p:grpSpPr>
          <a:xfrm>
            <a:off x="10275688" y="1899137"/>
            <a:ext cx="1709986" cy="1664677"/>
            <a:chOff x="10275688" y="1899137"/>
            <a:chExt cx="1709986" cy="1664677"/>
          </a:xfrm>
        </p:grpSpPr>
        <p:sp>
          <p:nvSpPr>
            <p:cNvPr id="30" name="Rectangle 29"/>
            <p:cNvSpPr/>
            <p:nvPr/>
          </p:nvSpPr>
          <p:spPr bwMode="auto">
            <a:xfrm>
              <a:off x="10320997" y="1899137"/>
              <a:ext cx="1664677" cy="1664677"/>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p:spPr>
        </p:pic>
        <p:sp>
          <p:nvSpPr>
            <p:cNvPr id="23" name="TextBox 22"/>
            <p:cNvSpPr txBox="1"/>
            <p:nvPr/>
          </p:nvSpPr>
          <p:spPr>
            <a:xfrm>
              <a:off x="10275688"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AI</a:t>
              </a:r>
            </a:p>
          </p:txBody>
        </p:sp>
      </p:grpSp>
      <p:sp>
        <p:nvSpPr>
          <p:cNvPr id="42" name="TextBox 41"/>
          <p:cNvSpPr txBox="1"/>
          <p:nvPr/>
        </p:nvSpPr>
        <p:spPr>
          <a:xfrm>
            <a:off x="5339443" y="4261754"/>
            <a:ext cx="1664208" cy="1664208"/>
          </a:xfrm>
          <a:prstGeom prst="rect">
            <a:avLst/>
          </a:prstGeom>
          <a:solidFill>
            <a:srgbClr val="7030A0"/>
          </a:solidFill>
        </p:spPr>
        <p:txBody>
          <a:bodyPr wrap="square" lIns="0" tIns="0" rIns="0" bIns="0" rtlCol="0" anchor="ctr" anchorCtr="0">
            <a:noAutofit/>
          </a:bodyPr>
          <a:lstStyle/>
          <a:p>
            <a:pPr algn="ctr">
              <a:lnSpc>
                <a:spcPct val="90000"/>
              </a:lnSpc>
              <a:spcAft>
                <a:spcPts val="600"/>
              </a:spcAft>
            </a:pPr>
            <a:r>
              <a:rPr lang="en-US" sz="5330" dirty="0">
                <a:solidFill>
                  <a:schemeClr val="bg1"/>
                </a:solidFill>
                <a:latin typeface="+mj-lt"/>
              </a:rPr>
              <a:t>.NET</a:t>
            </a:r>
          </a:p>
        </p:txBody>
      </p:sp>
      <p:sp>
        <p:nvSpPr>
          <p:cNvPr id="39" name="Title 1">
            <a:extLst>
              <a:ext uri="{FF2B5EF4-FFF2-40B4-BE49-F238E27FC236}">
                <a16:creationId xmlns:a16="http://schemas.microsoft.com/office/drawing/2014/main" id="{19AFE05D-9736-471E-B5D2-207940914560}"/>
              </a:ext>
            </a:extLst>
          </p:cNvPr>
          <p:cNvSpPr txBox="1">
            <a:spLocks/>
          </p:cNvSpPr>
          <p:nvPr/>
        </p:nvSpPr>
        <p:spPr>
          <a:xfrm>
            <a:off x="459030" y="133676"/>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lang="en-US" sz="5333" dirty="0">
                <a:solidFill>
                  <a:schemeClr val="tx1"/>
                </a:solidFill>
                <a:latin typeface="Segoe UI Light"/>
              </a:rPr>
              <a:t>Your platform for building </a:t>
            </a:r>
            <a:r>
              <a:rPr lang="en-US" sz="5333" dirty="0">
                <a:solidFill>
                  <a:schemeClr val="tx1"/>
                </a:solidFill>
                <a:latin typeface="Segoe UI Semibold" panose="020B0702040204020203" pitchFamily="34" charset="0"/>
              </a:rPr>
              <a:t>anything</a:t>
            </a:r>
            <a:endParaRPr kumimoji="0" lang="en-US" sz="5333" b="0" i="0" u="none" strike="noStrike" kern="1200" cap="none" spc="-100" normalizeH="0" baseline="0" noProof="0" dirty="0">
              <a:ln w="3175">
                <a:noFill/>
              </a:ln>
              <a:solidFill>
                <a:schemeClr val="tx1"/>
              </a:solidFill>
              <a:effectLst/>
              <a:uLnTx/>
              <a:uFillTx/>
              <a:latin typeface="Segoe UI Semibold" panose="020B0702040204020203" pitchFamily="34" charset="0"/>
            </a:endParaRPr>
          </a:p>
        </p:txBody>
      </p:sp>
    </p:spTree>
    <p:extLst>
      <p:ext uri="{BB962C8B-B14F-4D97-AF65-F5344CB8AC3E}">
        <p14:creationId xmlns:p14="http://schemas.microsoft.com/office/powerpoint/2010/main" val="21032411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250"/>
                                        <p:tgtEl>
                                          <p:spTgt spid="3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50"/>
                                        <p:tgtEl>
                                          <p:spTgt spid="3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250"/>
                                        <p:tgtEl>
                                          <p:spTgt spid="33"/>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250"/>
                                        <p:tgtEl>
                                          <p:spTgt spid="36"/>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E3ABE3-C673-4960-937A-BECABDD63775}"/>
              </a:ext>
            </a:extLst>
          </p:cNvPr>
          <p:cNvSpPr>
            <a:spLocks noGrp="1"/>
          </p:cNvSpPr>
          <p:nvPr>
            <p:ph type="body" sz="quarter" idx="10"/>
          </p:nvPr>
        </p:nvSpPr>
        <p:spPr>
          <a:xfrm>
            <a:off x="266920" y="922633"/>
            <a:ext cx="11653523" cy="727700"/>
          </a:xfrm>
        </p:spPr>
        <p:txBody>
          <a:bodyPr/>
          <a:lstStyle/>
          <a:p>
            <a:pPr marL="0" indent="0">
              <a:buNone/>
            </a:pPr>
            <a:r>
              <a:rPr lang="en-US" dirty="0"/>
              <a:t>try.dot.net </a:t>
            </a:r>
          </a:p>
        </p:txBody>
      </p:sp>
      <p:sp>
        <p:nvSpPr>
          <p:cNvPr id="3" name="Title 2">
            <a:extLst>
              <a:ext uri="{FF2B5EF4-FFF2-40B4-BE49-F238E27FC236}">
                <a16:creationId xmlns:a16="http://schemas.microsoft.com/office/drawing/2014/main" id="{472F8CEB-E7E0-4059-9D7C-D114A6A2A050}"/>
              </a:ext>
            </a:extLst>
          </p:cNvPr>
          <p:cNvSpPr>
            <a:spLocks noGrp="1"/>
          </p:cNvSpPr>
          <p:nvPr>
            <p:ph type="title"/>
          </p:nvPr>
        </p:nvSpPr>
        <p:spPr/>
        <p:txBody>
          <a:bodyPr/>
          <a:lstStyle/>
          <a:p>
            <a:r>
              <a:rPr lang="en-US" dirty="0"/>
              <a:t>Learn how to program with C#</a:t>
            </a:r>
          </a:p>
        </p:txBody>
      </p:sp>
      <p:pic>
        <p:nvPicPr>
          <p:cNvPr id="5" name="Picture 4"/>
          <p:cNvPicPr>
            <a:picLocks noChangeAspect="1"/>
          </p:cNvPicPr>
          <p:nvPr/>
        </p:nvPicPr>
        <p:blipFill>
          <a:blip r:embed="rId3"/>
          <a:stretch>
            <a:fillRect/>
          </a:stretch>
        </p:blipFill>
        <p:spPr>
          <a:xfrm>
            <a:off x="3322850" y="1693928"/>
            <a:ext cx="8869150" cy="5164072"/>
          </a:xfrm>
          <a:prstGeom prst="rect">
            <a:avLst/>
          </a:prstGeom>
        </p:spPr>
      </p:pic>
    </p:spTree>
    <p:extLst>
      <p:ext uri="{BB962C8B-B14F-4D97-AF65-F5344CB8AC3E}">
        <p14:creationId xmlns:p14="http://schemas.microsoft.com/office/powerpoint/2010/main" val="8247543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9D418D-764C-49DC-B9A8-A18BD0D14F6B}"/>
              </a:ext>
            </a:extLst>
          </p:cNvPr>
          <p:cNvSpPr>
            <a:spLocks noGrp="1"/>
          </p:cNvSpPr>
          <p:nvPr>
            <p:ph type="body" sz="quarter" idx="10"/>
          </p:nvPr>
        </p:nvSpPr>
        <p:spPr>
          <a:xfrm>
            <a:off x="269239" y="1189177"/>
            <a:ext cx="11653523" cy="727700"/>
          </a:xfrm>
        </p:spPr>
        <p:txBody>
          <a:bodyPr/>
          <a:lstStyle/>
          <a:p>
            <a:pPr marL="0" indent="0">
              <a:buNone/>
            </a:pPr>
            <a:r>
              <a:rPr lang="en-US" dirty="0">
                <a:hlinkClick r:id="rId2"/>
              </a:rPr>
              <a:t>https://docs.microsoft.com/en-us/learn/</a:t>
            </a:r>
            <a:endParaRPr lang="en-US" dirty="0"/>
          </a:p>
        </p:txBody>
      </p:sp>
      <p:sp>
        <p:nvSpPr>
          <p:cNvPr id="3" name="Title 2">
            <a:extLst>
              <a:ext uri="{FF2B5EF4-FFF2-40B4-BE49-F238E27FC236}">
                <a16:creationId xmlns:a16="http://schemas.microsoft.com/office/drawing/2014/main" id="{F31BC3FE-7213-4B2A-B05F-0CA8D081AA93}"/>
              </a:ext>
            </a:extLst>
          </p:cNvPr>
          <p:cNvSpPr>
            <a:spLocks noGrp="1"/>
          </p:cNvSpPr>
          <p:nvPr>
            <p:ph type="title"/>
          </p:nvPr>
        </p:nvSpPr>
        <p:spPr/>
        <p:txBody>
          <a:bodyPr/>
          <a:lstStyle/>
          <a:p>
            <a:r>
              <a:rPr lang="en-US" dirty="0"/>
              <a:t>Learn? Microsoft Learn</a:t>
            </a:r>
          </a:p>
        </p:txBody>
      </p:sp>
      <p:pic>
        <p:nvPicPr>
          <p:cNvPr id="4" name="Picture 3">
            <a:extLst>
              <a:ext uri="{FF2B5EF4-FFF2-40B4-BE49-F238E27FC236}">
                <a16:creationId xmlns:a16="http://schemas.microsoft.com/office/drawing/2014/main" id="{295F59B7-0592-4144-9DE8-3BAE943DE72C}"/>
              </a:ext>
            </a:extLst>
          </p:cNvPr>
          <p:cNvPicPr>
            <a:picLocks noChangeAspect="1"/>
          </p:cNvPicPr>
          <p:nvPr/>
        </p:nvPicPr>
        <p:blipFill>
          <a:blip r:embed="rId3"/>
          <a:stretch>
            <a:fillRect/>
          </a:stretch>
        </p:blipFill>
        <p:spPr>
          <a:xfrm>
            <a:off x="3517750" y="1978734"/>
            <a:ext cx="8674249" cy="4879265"/>
          </a:xfrm>
          <a:prstGeom prst="rect">
            <a:avLst/>
          </a:prstGeom>
        </p:spPr>
      </p:pic>
    </p:spTree>
    <p:extLst>
      <p:ext uri="{BB962C8B-B14F-4D97-AF65-F5344CB8AC3E}">
        <p14:creationId xmlns:p14="http://schemas.microsoft.com/office/powerpoint/2010/main" val="113530979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DB7EE3-7229-48CA-8EF9-2EA4CF0CEE5B}"/>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9D60033C-02CD-4042-94A1-A542FF23145E}"/>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6726611C-F31B-4B4B-89E0-DC25E9CA94E8}"/>
              </a:ext>
            </a:extLst>
          </p:cNvPr>
          <p:cNvPicPr>
            <a:picLocks noChangeAspect="1"/>
          </p:cNvPicPr>
          <p:nvPr/>
        </p:nvPicPr>
        <p:blipFill>
          <a:blip r:embed="rId3"/>
          <a:stretch>
            <a:fillRect/>
          </a:stretch>
        </p:blipFill>
        <p:spPr>
          <a:xfrm>
            <a:off x="0" y="456791"/>
            <a:ext cx="12774109" cy="7185436"/>
          </a:xfrm>
          <a:prstGeom prst="rect">
            <a:avLst/>
          </a:prstGeom>
        </p:spPr>
      </p:pic>
      <p:sp>
        <p:nvSpPr>
          <p:cNvPr id="6" name="TextBox 5">
            <a:extLst>
              <a:ext uri="{FF2B5EF4-FFF2-40B4-BE49-F238E27FC236}">
                <a16:creationId xmlns:a16="http://schemas.microsoft.com/office/drawing/2014/main" id="{60730D4A-ECE8-49D9-975C-9878C963AC11}"/>
              </a:ext>
            </a:extLst>
          </p:cNvPr>
          <p:cNvSpPr txBox="1"/>
          <p:nvPr/>
        </p:nvSpPr>
        <p:spPr>
          <a:xfrm>
            <a:off x="5705921" y="-5794"/>
            <a:ext cx="6653604" cy="646331"/>
          </a:xfrm>
          <a:prstGeom prst="rect">
            <a:avLst/>
          </a:prstGeom>
          <a:noFill/>
        </p:spPr>
        <p:txBody>
          <a:bodyPr wrap="square">
            <a:spAutoFit/>
          </a:bodyPr>
          <a:lstStyle/>
          <a:p>
            <a:r>
              <a:rPr lang="en-US" dirty="0">
                <a:hlinkClick r:id="rId4"/>
              </a:rPr>
              <a:t>https://github.com/dotnet-architecture</a:t>
            </a:r>
            <a:endParaRPr lang="en-US" dirty="0"/>
          </a:p>
          <a:p>
            <a:r>
              <a:rPr lang="en-US" dirty="0">
                <a:hlinkClick r:id="rId5"/>
              </a:rPr>
              <a:t>https://dotnet.microsoft.com/learn/dotnet/architecture-guides</a:t>
            </a:r>
            <a:endParaRPr lang="en-US" dirty="0"/>
          </a:p>
        </p:txBody>
      </p:sp>
    </p:spTree>
    <p:extLst>
      <p:ext uri="{BB962C8B-B14F-4D97-AF65-F5344CB8AC3E}">
        <p14:creationId xmlns:p14="http://schemas.microsoft.com/office/powerpoint/2010/main" val="27432705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1C73EC-EE58-47A6-BE54-49B9812DD4DD}"/>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F8D778A6-1555-4264-BAB9-955E58BF0335}"/>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6B8C8791-0A30-4824-9979-A666B0B10FB2}"/>
              </a:ext>
            </a:extLst>
          </p:cNvPr>
          <p:cNvPicPr>
            <a:picLocks noChangeAspect="1"/>
          </p:cNvPicPr>
          <p:nvPr/>
        </p:nvPicPr>
        <p:blipFill rotWithShape="1">
          <a:blip r:embed="rId2"/>
          <a:srcRect l="18070" r="17275" b="6242"/>
          <a:stretch/>
        </p:blipFill>
        <p:spPr>
          <a:xfrm>
            <a:off x="577327" y="-1019730"/>
            <a:ext cx="11037346" cy="8044473"/>
          </a:xfrm>
          <a:prstGeom prst="rect">
            <a:avLst/>
          </a:prstGeom>
        </p:spPr>
      </p:pic>
    </p:spTree>
    <p:extLst>
      <p:ext uri="{BB962C8B-B14F-4D97-AF65-F5344CB8AC3E}">
        <p14:creationId xmlns:p14="http://schemas.microsoft.com/office/powerpoint/2010/main" val="50667675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8047" y="2084172"/>
            <a:ext cx="11354714" cy="1826975"/>
          </a:xfrm>
        </p:spPr>
        <p:txBody>
          <a:bodyPr/>
          <a:lstStyle/>
          <a:p>
            <a:r>
              <a:rPr lang="en-US" dirty="0"/>
              <a:t>Thanks!</a:t>
            </a:r>
            <a:br>
              <a:rPr lang="en-US" dirty="0"/>
            </a:br>
            <a:r>
              <a:rPr lang="en-US" sz="4800" dirty="0"/>
              <a:t>Questions?</a:t>
            </a:r>
            <a:endParaRPr lang="en-US" dirty="0"/>
          </a:p>
        </p:txBody>
      </p:sp>
    </p:spTree>
    <p:extLst>
      <p:ext uri="{BB962C8B-B14F-4D97-AF65-F5344CB8AC3E}">
        <p14:creationId xmlns:p14="http://schemas.microsoft.com/office/powerpoint/2010/main" val="184991288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F3C05F6-5643-4514-9015-EADA69635388}"/>
              </a:ext>
            </a:extLst>
          </p:cNvPr>
          <p:cNvGrpSpPr/>
          <p:nvPr/>
        </p:nvGrpSpPr>
        <p:grpSpPr>
          <a:xfrm>
            <a:off x="524899" y="3768059"/>
            <a:ext cx="8747439" cy="2495656"/>
            <a:chOff x="473523" y="2957810"/>
            <a:chExt cx="8451537" cy="3077297"/>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3" y="2957810"/>
              <a:ext cx="8451537" cy="3077297"/>
              <a:chOff x="406549" y="3713240"/>
              <a:chExt cx="9325694" cy="3077297"/>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49" y="3713240"/>
                <a:ext cx="9311752" cy="3077297"/>
                <a:chOff x="474923" y="2957811"/>
                <a:chExt cx="9253607" cy="3077297"/>
              </a:xfrm>
            </p:grpSpPr>
            <p:sp>
              <p:nvSpPr>
                <p:cNvPr id="10" name="TextBox 9"/>
                <p:cNvSpPr txBox="1"/>
                <p:nvPr/>
              </p:nvSpPr>
              <p:spPr>
                <a:xfrm>
                  <a:off x="474923" y="2957811"/>
                  <a:ext cx="9253607" cy="3077297"/>
                </a:xfrm>
                <a:prstGeom prst="rect">
                  <a:avLst/>
                </a:prstGeom>
                <a:solidFill>
                  <a:schemeClr val="accent3"/>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endParaRPr>
                </a:p>
              </p:txBody>
            </p:sp>
            <p:sp>
              <p:nvSpPr>
                <p:cNvPr id="32" name="TextBox 31"/>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30" name="TextBox 29"/>
                <p:cNvSpPr txBox="1"/>
                <p:nvPr/>
              </p:nvSpPr>
              <p:spPr>
                <a:xfrm>
                  <a:off x="525249" y="3561539"/>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33" b="1"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LIBRARIES</a:t>
                  </a:r>
                  <a:endParaRPr kumimoji="0" lang="en-US" sz="1067" b="1"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 name="Rectangle 5"/>
                <p:cNvSpPr/>
                <p:nvPr/>
              </p:nvSpPr>
              <p:spPr>
                <a:xfrm>
                  <a:off x="549899" y="4949462"/>
                  <a:ext cx="9162736" cy="395672"/>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4" name="Rectangle 3"/>
              <p:cNvSpPr/>
              <p:nvPr/>
            </p:nvSpPr>
            <p:spPr>
              <a:xfrm>
                <a:off x="478636" y="3818285"/>
                <a:ext cx="9253607" cy="466806"/>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rPr>
                  <a:t>.NET STANDARD</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endParaRPr>
            </a:p>
          </p:txBody>
        </p:sp>
      </p:grpSp>
      <p:grpSp>
        <p:nvGrpSpPr>
          <p:cNvPr id="40" name="Group 39">
            <a:extLst>
              <a:ext uri="{FF2B5EF4-FFF2-40B4-BE49-F238E27FC236}">
                <a16:creationId xmlns:a16="http://schemas.microsoft.com/office/drawing/2014/main" id="{C1815E02-EB40-4135-B7CA-5263451B5616}"/>
              </a:ext>
            </a:extLst>
          </p:cNvPr>
          <p:cNvGrpSpPr/>
          <p:nvPr/>
        </p:nvGrpSpPr>
        <p:grpSpPr>
          <a:xfrm>
            <a:off x="9273271" y="1683299"/>
            <a:ext cx="2357651" cy="4579563"/>
            <a:chOff x="8750422" y="1694131"/>
            <a:chExt cx="2357650" cy="4568730"/>
          </a:xfrm>
        </p:grpSpPr>
        <p:grpSp>
          <p:nvGrpSpPr>
            <p:cNvPr id="41" name="Group 40">
              <a:extLst>
                <a:ext uri="{FF2B5EF4-FFF2-40B4-BE49-F238E27FC236}">
                  <a16:creationId xmlns:a16="http://schemas.microsoft.com/office/drawing/2014/main" id="{473B3872-481B-46B5-894C-3AEDEBE66CF6}"/>
                </a:ext>
              </a:extLst>
            </p:cNvPr>
            <p:cNvGrpSpPr/>
            <p:nvPr/>
          </p:nvGrpSpPr>
          <p:grpSpPr>
            <a:xfrm>
              <a:off x="8750422" y="1694131"/>
              <a:ext cx="2357650" cy="4568730"/>
              <a:chOff x="9635245" y="1367247"/>
              <a:chExt cx="1927041" cy="5195531"/>
            </a:xfrm>
          </p:grpSpPr>
          <p:grpSp>
            <p:nvGrpSpPr>
              <p:cNvPr id="43" name="Group 42">
                <a:extLst>
                  <a:ext uri="{FF2B5EF4-FFF2-40B4-BE49-F238E27FC236}">
                    <a16:creationId xmlns:a16="http://schemas.microsoft.com/office/drawing/2014/main" id="{590F277B-6B22-4F81-9DCF-448392C27BA4}"/>
                  </a:ext>
                </a:extLst>
              </p:cNvPr>
              <p:cNvGrpSpPr/>
              <p:nvPr/>
            </p:nvGrpSpPr>
            <p:grpSpPr>
              <a:xfrm>
                <a:off x="9635245" y="1367247"/>
                <a:ext cx="1927041" cy="5195531"/>
                <a:chOff x="7489548" y="1582077"/>
                <a:chExt cx="1929967" cy="5197742"/>
              </a:xfrm>
              <a:solidFill>
                <a:srgbClr val="FFFFFF">
                  <a:lumMod val="85000"/>
                </a:srgbClr>
              </a:solidFill>
            </p:grpSpPr>
            <p:sp>
              <p:nvSpPr>
                <p:cNvPr id="60" name="Rectangle 59">
                  <a:extLst>
                    <a:ext uri="{FF2B5EF4-FFF2-40B4-BE49-F238E27FC236}">
                      <a16:creationId xmlns:a16="http://schemas.microsoft.com/office/drawing/2014/main" id="{DCDECF18-67A8-4760-B8DE-0636BFEA44B8}"/>
                    </a:ext>
                  </a:extLst>
                </p:cNvPr>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7489548" y="1582077"/>
                  <a:ext cx="1929965" cy="627675"/>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l"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TOOLS</a:t>
                  </a:r>
                </a:p>
              </p:txBody>
            </p:sp>
          </p:grpSp>
          <p:sp>
            <p:nvSpPr>
              <p:cNvPr id="44" name="TextBox 43">
                <a:extLst>
                  <a:ext uri="{FF2B5EF4-FFF2-40B4-BE49-F238E27FC236}">
                    <a16:creationId xmlns:a16="http://schemas.microsoft.com/office/drawing/2014/main" id="{D30DD9FD-768F-43AB-A8DC-CBB27E0C4194}"/>
                  </a:ext>
                </a:extLst>
              </p:cNvPr>
              <p:cNvSpPr txBox="1"/>
              <p:nvPr/>
            </p:nvSpPr>
            <p:spPr>
              <a:xfrm>
                <a:off x="9736578" y="4855658"/>
                <a:ext cx="1700317" cy="628131"/>
              </a:xfrm>
              <a:prstGeom prst="rect">
                <a:avLst/>
              </a:prstGeom>
              <a:solidFill>
                <a:srgbClr val="FFFFFF">
                  <a:lumMod val="85000"/>
                </a:srgb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Semibold" panose="020B0702040204020203" pitchFamily="34" charset="0"/>
                    <a:cs typeface="Segoe UI Semibold" panose="020B0702040204020203"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635245" y="5833728"/>
                <a:ext cx="1927039" cy="628131"/>
              </a:xfrm>
              <a:prstGeom prst="rect">
                <a:avLst/>
              </a:prstGeom>
              <a:solidFill>
                <a:schemeClr val="bg1">
                  <a:lumMod val="85000"/>
                </a:scheme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Semibold" panose="020B0702040204020203" pitchFamily="34" charset="0"/>
                    <a:cs typeface="Segoe UI Semibold" panose="020B0702040204020203" pitchFamily="34" charset="0"/>
                  </a:rPr>
                  <a:t>COMMAND LINE INTERFACE</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25680" y="5385949"/>
                <a:ext cx="424982" cy="524549"/>
              </a:xfrm>
              <a:prstGeom prst="rect">
                <a:avLst/>
              </a:prstGeom>
            </p:spPr>
          </p:pic>
          <p:grpSp>
            <p:nvGrpSpPr>
              <p:cNvPr id="47" name="Group 46">
                <a:extLst>
                  <a:ext uri="{FF2B5EF4-FFF2-40B4-BE49-F238E27FC236}">
                    <a16:creationId xmlns:a16="http://schemas.microsoft.com/office/drawing/2014/main" id="{397344F3-EECD-4A20-B92D-018A678E49D6}"/>
                  </a:ext>
                </a:extLst>
              </p:cNvPr>
              <p:cNvGrpSpPr/>
              <p:nvPr/>
            </p:nvGrpSpPr>
            <p:grpSpPr>
              <a:xfrm>
                <a:off x="9981394" y="2088153"/>
                <a:ext cx="1266125" cy="1192955"/>
                <a:chOff x="9978881" y="2069863"/>
                <a:chExt cx="1291513" cy="1216876"/>
              </a:xfrm>
            </p:grpSpPr>
            <p:sp>
              <p:nvSpPr>
                <p:cNvPr id="58" name="TextBox 57">
                  <a:extLst>
                    <a:ext uri="{FF2B5EF4-FFF2-40B4-BE49-F238E27FC236}">
                      <a16:creationId xmlns:a16="http://schemas.microsoft.com/office/drawing/2014/main" id="{59972DB0-D3D3-45BD-A2F3-A7DEF145CF13}"/>
                    </a:ext>
                  </a:extLst>
                </p:cNvPr>
                <p:cNvSpPr txBox="1"/>
                <p:nvPr/>
              </p:nvSpPr>
              <p:spPr>
                <a:xfrm>
                  <a:off x="9978881" y="2663451"/>
                  <a:ext cx="1291513" cy="623288"/>
                </a:xfrm>
                <a:prstGeom prst="rect">
                  <a:avLst/>
                </a:prstGeom>
                <a:noFill/>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Semibold" panose="020B0702040204020203" pitchFamily="34" charset="0"/>
                      <a:cs typeface="Segoe UI Semibold" panose="020B0702040204020203" pitchFamily="34" charset="0"/>
                    </a:rPr>
                    <a:t>VISUAL STUDIO</a:t>
                  </a:r>
                </a:p>
              </p:txBody>
            </p:sp>
            <p:pic>
              <p:nvPicPr>
                <p:cNvPr id="59" name="Picture 58">
                  <a:extLst>
                    <a:ext uri="{FF2B5EF4-FFF2-40B4-BE49-F238E27FC236}">
                      <a16:creationId xmlns:a16="http://schemas.microsoft.com/office/drawing/2014/main" id="{1E3BBFE4-83CD-4295-A512-6ACC4680E7E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336608" y="2069863"/>
                  <a:ext cx="528971" cy="661998"/>
                </a:xfrm>
                <a:prstGeom prst="rect">
                  <a:avLst/>
                </a:prstGeom>
              </p:spPr>
            </p:pic>
          </p:grpSp>
          <p:grpSp>
            <p:nvGrpSpPr>
              <p:cNvPr id="48" name="Group 47">
                <a:extLst>
                  <a:ext uri="{FF2B5EF4-FFF2-40B4-BE49-F238E27FC236}">
                    <a16:creationId xmlns:a16="http://schemas.microsoft.com/office/drawing/2014/main" id="{660D45ED-B3A8-4585-97CD-3FC449D5859A}"/>
                  </a:ext>
                </a:extLst>
              </p:cNvPr>
              <p:cNvGrpSpPr/>
              <p:nvPr/>
            </p:nvGrpSpPr>
            <p:grpSpPr>
              <a:xfrm>
                <a:off x="9687120" y="3157725"/>
                <a:ext cx="1854672" cy="1254975"/>
                <a:chOff x="9680357" y="3307956"/>
                <a:chExt cx="1891862" cy="1280140"/>
              </a:xfrm>
            </p:grpSpPr>
            <p:sp>
              <p:nvSpPr>
                <p:cNvPr id="49" name="TextBox 48">
                  <a:extLst>
                    <a:ext uri="{FF2B5EF4-FFF2-40B4-BE49-F238E27FC236}">
                      <a16:creationId xmlns:a16="http://schemas.microsoft.com/office/drawing/2014/main" id="{3EE777E9-9416-4AF3-8CE6-F9CBE1EDC735}"/>
                    </a:ext>
                  </a:extLst>
                </p:cNvPr>
                <p:cNvSpPr txBox="1"/>
                <p:nvPr/>
              </p:nvSpPr>
              <p:spPr>
                <a:xfrm>
                  <a:off x="9680357" y="3964808"/>
                  <a:ext cx="1891862" cy="623288"/>
                </a:xfrm>
                <a:prstGeom prst="rect">
                  <a:avLst/>
                </a:prstGeom>
                <a:noFill/>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Semibold" panose="020B0702040204020203" pitchFamily="34" charset="0"/>
                      <a:cs typeface="Segoe UI Semibold" panose="020B0702040204020203" pitchFamily="34" charset="0"/>
                    </a:rPr>
                    <a:t>VISUAL STUDIO FOR MAC</a:t>
                  </a:r>
                </a:p>
              </p:txBody>
            </p:sp>
            <p:pic>
              <p:nvPicPr>
                <p:cNvPr id="57" name="Picture 56">
                  <a:extLst>
                    <a:ext uri="{FF2B5EF4-FFF2-40B4-BE49-F238E27FC236}">
                      <a16:creationId xmlns:a16="http://schemas.microsoft.com/office/drawing/2014/main" id="{6C4C5653-BA79-49BB-AF34-9D60CE69020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286" b="90000" l="22467" r="78394"/>
                          </a14:imgEffect>
                        </a14:imgLayer>
                      </a14:imgProps>
                    </a:ext>
                  </a:extLst>
                </a:blip>
                <a:stretch>
                  <a:fillRect/>
                </a:stretch>
              </p:blipFill>
              <p:spPr>
                <a:xfrm>
                  <a:off x="10089429" y="3307956"/>
                  <a:ext cx="1035246" cy="754724"/>
                </a:xfrm>
                <a:prstGeom prst="rect">
                  <a:avLst/>
                </a:prstGeom>
              </p:spPr>
            </p:pic>
          </p:grpSp>
        </p:grpSp>
        <p:pic>
          <p:nvPicPr>
            <p:cNvPr id="42" name="Shape 416">
              <a:extLst>
                <a:ext uri="{FF2B5EF4-FFF2-40B4-BE49-F238E27FC236}">
                  <a16:creationId xmlns:a16="http://schemas.microsoft.com/office/drawing/2014/main" id="{CA9ED1C3-EE0B-46E2-8317-110E5BAC0B14}"/>
                </a:ext>
              </a:extLst>
            </p:cNvPr>
            <p:cNvPicPr preferRelativeResize="0"/>
            <p:nvPr/>
          </p:nvPicPr>
          <p:blipFill>
            <a:blip r:embed="rId7">
              <a:alphaModFix/>
            </a:blip>
            <a:stretch>
              <a:fillRect/>
            </a:stretch>
          </p:blipFill>
          <p:spPr>
            <a:xfrm>
              <a:off x="9602980" y="4275303"/>
              <a:ext cx="634451" cy="554098"/>
            </a:xfrm>
            <a:prstGeom prst="rect">
              <a:avLst/>
            </a:prstGeom>
            <a:noFill/>
            <a:ln>
              <a:noFill/>
            </a:ln>
          </p:spPr>
        </p:pic>
      </p:grpSp>
      <p:grpSp>
        <p:nvGrpSpPr>
          <p:cNvPr id="7" name="Group 6">
            <a:extLst>
              <a:ext uri="{FF2B5EF4-FFF2-40B4-BE49-F238E27FC236}">
                <a16:creationId xmlns:a16="http://schemas.microsoft.com/office/drawing/2014/main" id="{2186FFA0-E5B5-4AF7-A320-C9535073F790}"/>
              </a:ext>
            </a:extLst>
          </p:cNvPr>
          <p:cNvGrpSpPr/>
          <p:nvPr/>
        </p:nvGrpSpPr>
        <p:grpSpPr>
          <a:xfrm>
            <a:off x="524899" y="1683299"/>
            <a:ext cx="1256082" cy="2075963"/>
            <a:chOff x="524899" y="1683299"/>
            <a:chExt cx="1256082" cy="2075963"/>
          </a:xfrm>
        </p:grpSpPr>
        <p:sp>
          <p:nvSpPr>
            <p:cNvPr id="36" name="Rectangle 35">
              <a:extLst>
                <a:ext uri="{FF2B5EF4-FFF2-40B4-BE49-F238E27FC236}">
                  <a16:creationId xmlns:a16="http://schemas.microsoft.com/office/drawing/2014/main" id="{59613743-259D-48D2-81DB-32D4C41AEFEC}"/>
                </a:ext>
              </a:extLst>
            </p:cNvPr>
            <p:cNvSpPr/>
            <p:nvPr/>
          </p:nvSpPr>
          <p:spPr bwMode="auto">
            <a:xfrm>
              <a:off x="524899" y="1683299"/>
              <a:ext cx="1250398" cy="2075963"/>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C5876029-CCF1-4E08-9032-031E9B70A60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6497" y="1756122"/>
              <a:ext cx="779562" cy="849589"/>
            </a:xfrm>
            <a:prstGeom prst="rect">
              <a:avLst/>
            </a:prstGeom>
          </p:spPr>
        </p:pic>
        <p:sp>
          <p:nvSpPr>
            <p:cNvPr id="51" name="TextBox 50">
              <a:extLst>
                <a:ext uri="{FF2B5EF4-FFF2-40B4-BE49-F238E27FC236}">
                  <a16:creationId xmlns:a16="http://schemas.microsoft.com/office/drawing/2014/main" id="{C29CD062-D24A-4352-858A-28D2B0E513C7}"/>
                </a:ext>
              </a:extLst>
            </p:cNvPr>
            <p:cNvSpPr txBox="1"/>
            <p:nvPr/>
          </p:nvSpPr>
          <p:spPr>
            <a:xfrm>
              <a:off x="529712" y="2677499"/>
              <a:ext cx="1251269" cy="143903"/>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DESKTOP</a:t>
              </a:r>
            </a:p>
          </p:txBody>
        </p:sp>
      </p:grpSp>
      <p:grpSp>
        <p:nvGrpSpPr>
          <p:cNvPr id="8" name="Group 7">
            <a:extLst>
              <a:ext uri="{FF2B5EF4-FFF2-40B4-BE49-F238E27FC236}">
                <a16:creationId xmlns:a16="http://schemas.microsoft.com/office/drawing/2014/main" id="{1C511932-C08D-4F2C-9687-EB460446AE5B}"/>
              </a:ext>
            </a:extLst>
          </p:cNvPr>
          <p:cNvGrpSpPr/>
          <p:nvPr/>
        </p:nvGrpSpPr>
        <p:grpSpPr>
          <a:xfrm>
            <a:off x="1771192" y="1683300"/>
            <a:ext cx="1252060" cy="2075962"/>
            <a:chOff x="1771192" y="1683300"/>
            <a:chExt cx="1252060" cy="2075962"/>
          </a:xfrm>
        </p:grpSpPr>
        <p:sp>
          <p:nvSpPr>
            <p:cNvPr id="53" name="Rectangle 52">
              <a:extLst>
                <a:ext uri="{FF2B5EF4-FFF2-40B4-BE49-F238E27FC236}">
                  <a16:creationId xmlns:a16="http://schemas.microsoft.com/office/drawing/2014/main" id="{693ADAB9-0CD3-4ACA-AFD8-60B6A95EDCFE}"/>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a:extLst>
                <a:ext uri="{FF2B5EF4-FFF2-40B4-BE49-F238E27FC236}">
                  <a16:creationId xmlns:a16="http://schemas.microsoft.com/office/drawing/2014/main" id="{B5A882F9-C74B-4EA9-B745-829AB8418EA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28189" y="1748888"/>
              <a:ext cx="728049" cy="849589"/>
            </a:xfrm>
            <a:prstGeom prst="rect">
              <a:avLst/>
            </a:prstGeom>
          </p:spPr>
        </p:pic>
        <p:sp>
          <p:nvSpPr>
            <p:cNvPr id="55" name="TextBox 54">
              <a:extLst>
                <a:ext uri="{FF2B5EF4-FFF2-40B4-BE49-F238E27FC236}">
                  <a16:creationId xmlns:a16="http://schemas.microsoft.com/office/drawing/2014/main" id="{C86A25BB-F8AE-4AD3-91CE-05130160099B}"/>
                </a:ext>
              </a:extLst>
            </p:cNvPr>
            <p:cNvSpPr txBox="1"/>
            <p:nvPr/>
          </p:nvSpPr>
          <p:spPr>
            <a:xfrm>
              <a:off x="1771192" y="2677499"/>
              <a:ext cx="1251270" cy="143903"/>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WEB</a:t>
              </a:r>
            </a:p>
          </p:txBody>
        </p:sp>
      </p:grpSp>
      <p:grpSp>
        <p:nvGrpSpPr>
          <p:cNvPr id="56" name="Group 55">
            <a:extLst>
              <a:ext uri="{FF2B5EF4-FFF2-40B4-BE49-F238E27FC236}">
                <a16:creationId xmlns:a16="http://schemas.microsoft.com/office/drawing/2014/main" id="{D93C5607-4FDA-488D-A71C-8424A1C2F8A2}"/>
              </a:ext>
            </a:extLst>
          </p:cNvPr>
          <p:cNvGrpSpPr/>
          <p:nvPr/>
        </p:nvGrpSpPr>
        <p:grpSpPr>
          <a:xfrm>
            <a:off x="3016777" y="1683299"/>
            <a:ext cx="1258534" cy="2075961"/>
            <a:chOff x="3654584" y="1899136"/>
            <a:chExt cx="1675508" cy="2597404"/>
          </a:xfrm>
        </p:grpSpPr>
        <p:sp>
          <p:nvSpPr>
            <p:cNvPr id="66" name="Rectangle 65">
              <a:extLst>
                <a:ext uri="{FF2B5EF4-FFF2-40B4-BE49-F238E27FC236}">
                  <a16:creationId xmlns:a16="http://schemas.microsoft.com/office/drawing/2014/main" id="{920F3DE6-40E3-414B-A393-F3803440188A}"/>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7" name="Picture 66">
              <a:extLst>
                <a:ext uri="{FF2B5EF4-FFF2-40B4-BE49-F238E27FC236}">
                  <a16:creationId xmlns:a16="http://schemas.microsoft.com/office/drawing/2014/main" id="{CF116E44-5D20-4CEF-B373-368C5EF7B8A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68" name="TextBox 67">
              <a:extLst>
                <a:ext uri="{FF2B5EF4-FFF2-40B4-BE49-F238E27FC236}">
                  <a16:creationId xmlns:a16="http://schemas.microsoft.com/office/drawing/2014/main" id="{06E4E48A-79E2-4DA6-97BE-3CDC1E0E3948}"/>
                </a:ext>
              </a:extLst>
            </p:cNvPr>
            <p:cNvSpPr txBox="1"/>
            <p:nvPr/>
          </p:nvSpPr>
          <p:spPr>
            <a:xfrm>
              <a:off x="3654584"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CLOUD</a:t>
              </a:r>
            </a:p>
          </p:txBody>
        </p:sp>
      </p:grpSp>
      <p:grpSp>
        <p:nvGrpSpPr>
          <p:cNvPr id="69" name="Group 68">
            <a:extLst>
              <a:ext uri="{FF2B5EF4-FFF2-40B4-BE49-F238E27FC236}">
                <a16:creationId xmlns:a16="http://schemas.microsoft.com/office/drawing/2014/main" id="{70412CE5-D295-4B57-B5FE-59B97DADA428}"/>
              </a:ext>
            </a:extLst>
          </p:cNvPr>
          <p:cNvGrpSpPr/>
          <p:nvPr/>
        </p:nvGrpSpPr>
        <p:grpSpPr>
          <a:xfrm>
            <a:off x="4250411" y="1683300"/>
            <a:ext cx="1265008" cy="2075960"/>
            <a:chOff x="5309860" y="1899137"/>
            <a:chExt cx="1684127" cy="2597403"/>
          </a:xfrm>
        </p:grpSpPr>
        <p:sp>
          <p:nvSpPr>
            <p:cNvPr id="70" name="Rectangle 69">
              <a:extLst>
                <a:ext uri="{FF2B5EF4-FFF2-40B4-BE49-F238E27FC236}">
                  <a16:creationId xmlns:a16="http://schemas.microsoft.com/office/drawing/2014/main" id="{94D23332-5CB4-47E5-84F9-B19F9E90C0F7}"/>
                </a:ext>
              </a:extLst>
            </p:cNvPr>
            <p:cNvSpPr/>
            <p:nvPr/>
          </p:nvSpPr>
          <p:spPr bwMode="auto">
            <a:xfrm>
              <a:off x="5329311" y="1899137"/>
              <a:ext cx="1664676" cy="2597403"/>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1" name="Picture 70">
              <a:extLst>
                <a:ext uri="{FF2B5EF4-FFF2-40B4-BE49-F238E27FC236}">
                  <a16:creationId xmlns:a16="http://schemas.microsoft.com/office/drawing/2014/main" id="{5B056F02-3C52-4132-BC71-7042F976935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p:spPr>
        </p:pic>
        <p:sp>
          <p:nvSpPr>
            <p:cNvPr id="72" name="TextBox 71">
              <a:extLst>
                <a:ext uri="{FF2B5EF4-FFF2-40B4-BE49-F238E27FC236}">
                  <a16:creationId xmlns:a16="http://schemas.microsoft.com/office/drawing/2014/main" id="{9BD40E6E-DBF8-4A45-8364-33C179C73747}"/>
                </a:ext>
              </a:extLst>
            </p:cNvPr>
            <p:cNvSpPr txBox="1"/>
            <p:nvPr/>
          </p:nvSpPr>
          <p:spPr>
            <a:xfrm>
              <a:off x="5309860"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MOBILE</a:t>
              </a:r>
            </a:p>
          </p:txBody>
        </p:sp>
      </p:grpSp>
      <p:grpSp>
        <p:nvGrpSpPr>
          <p:cNvPr id="73" name="Group 72">
            <a:extLst>
              <a:ext uri="{FF2B5EF4-FFF2-40B4-BE49-F238E27FC236}">
                <a16:creationId xmlns:a16="http://schemas.microsoft.com/office/drawing/2014/main" id="{23A90A75-B43C-43CF-B447-C771D99483E1}"/>
              </a:ext>
            </a:extLst>
          </p:cNvPr>
          <p:cNvGrpSpPr/>
          <p:nvPr/>
        </p:nvGrpSpPr>
        <p:grpSpPr>
          <a:xfrm>
            <a:off x="5494544" y="1683299"/>
            <a:ext cx="1271482" cy="2075960"/>
            <a:chOff x="6965136" y="1899137"/>
            <a:chExt cx="1692746" cy="2597403"/>
          </a:xfrm>
        </p:grpSpPr>
        <p:sp>
          <p:nvSpPr>
            <p:cNvPr id="74" name="Rectangle 73">
              <a:extLst>
                <a:ext uri="{FF2B5EF4-FFF2-40B4-BE49-F238E27FC236}">
                  <a16:creationId xmlns:a16="http://schemas.microsoft.com/office/drawing/2014/main" id="{437578EA-2C96-4A1F-A9DB-37215A406649}"/>
                </a:ext>
              </a:extLst>
            </p:cNvPr>
            <p:cNvSpPr/>
            <p:nvPr/>
          </p:nvSpPr>
          <p:spPr bwMode="auto">
            <a:xfrm>
              <a:off x="6993205" y="1899137"/>
              <a:ext cx="1664677" cy="2597403"/>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5" name="Picture 74">
              <a:extLst>
                <a:ext uri="{FF2B5EF4-FFF2-40B4-BE49-F238E27FC236}">
                  <a16:creationId xmlns:a16="http://schemas.microsoft.com/office/drawing/2014/main" id="{DACDF4D9-60FA-496D-9F40-28C040467BD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p:spPr>
        </p:pic>
        <p:sp>
          <p:nvSpPr>
            <p:cNvPr id="76" name="TextBox 75">
              <a:extLst>
                <a:ext uri="{FF2B5EF4-FFF2-40B4-BE49-F238E27FC236}">
                  <a16:creationId xmlns:a16="http://schemas.microsoft.com/office/drawing/2014/main" id="{F04F433F-874A-4816-8A9D-DC8E6FF0041A}"/>
                </a:ext>
              </a:extLst>
            </p:cNvPr>
            <p:cNvSpPr txBox="1"/>
            <p:nvPr/>
          </p:nvSpPr>
          <p:spPr>
            <a:xfrm>
              <a:off x="6965136"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GAMING</a:t>
              </a:r>
            </a:p>
          </p:txBody>
        </p:sp>
      </p:grpSp>
      <p:grpSp>
        <p:nvGrpSpPr>
          <p:cNvPr id="77" name="Group 76">
            <a:extLst>
              <a:ext uri="{FF2B5EF4-FFF2-40B4-BE49-F238E27FC236}">
                <a16:creationId xmlns:a16="http://schemas.microsoft.com/office/drawing/2014/main" id="{06E87AA6-5583-4795-B5C9-FEA269267199}"/>
              </a:ext>
            </a:extLst>
          </p:cNvPr>
          <p:cNvGrpSpPr/>
          <p:nvPr/>
        </p:nvGrpSpPr>
        <p:grpSpPr>
          <a:xfrm>
            <a:off x="6739817" y="1683299"/>
            <a:ext cx="1277956" cy="2075960"/>
            <a:chOff x="8620412" y="1899137"/>
            <a:chExt cx="1701365" cy="2580344"/>
          </a:xfrm>
        </p:grpSpPr>
        <p:sp>
          <p:nvSpPr>
            <p:cNvPr id="78" name="Rectangle 77">
              <a:extLst>
                <a:ext uri="{FF2B5EF4-FFF2-40B4-BE49-F238E27FC236}">
                  <a16:creationId xmlns:a16="http://schemas.microsoft.com/office/drawing/2014/main" id="{BA40EA88-EB53-466C-BEA0-EBA2C0FADCE2}"/>
                </a:ext>
              </a:extLst>
            </p:cNvPr>
            <p:cNvSpPr/>
            <p:nvPr/>
          </p:nvSpPr>
          <p:spPr bwMode="auto">
            <a:xfrm>
              <a:off x="8657100" y="1899137"/>
              <a:ext cx="1664677" cy="2580344"/>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9" name="Picture 78">
              <a:extLst>
                <a:ext uri="{FF2B5EF4-FFF2-40B4-BE49-F238E27FC236}">
                  <a16:creationId xmlns:a16="http://schemas.microsoft.com/office/drawing/2014/main" id="{B36388E8-0BF6-4A9B-AE51-94F2AAF6925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80" name="TextBox 79">
              <a:extLst>
                <a:ext uri="{FF2B5EF4-FFF2-40B4-BE49-F238E27FC236}">
                  <a16:creationId xmlns:a16="http://schemas.microsoft.com/office/drawing/2014/main" id="{0DE5C626-2780-4925-8F82-1895FFB0B245}"/>
                </a:ext>
              </a:extLst>
            </p:cNvPr>
            <p:cNvSpPr txBox="1"/>
            <p:nvPr/>
          </p:nvSpPr>
          <p:spPr>
            <a:xfrm>
              <a:off x="8620412"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IoT</a:t>
              </a:r>
            </a:p>
          </p:txBody>
        </p:sp>
      </p:grpSp>
      <p:grpSp>
        <p:nvGrpSpPr>
          <p:cNvPr id="81" name="Group 80">
            <a:extLst>
              <a:ext uri="{FF2B5EF4-FFF2-40B4-BE49-F238E27FC236}">
                <a16:creationId xmlns:a16="http://schemas.microsoft.com/office/drawing/2014/main" id="{1D15C79E-B654-402A-9083-E917EC5AF3BF}"/>
              </a:ext>
            </a:extLst>
          </p:cNvPr>
          <p:cNvGrpSpPr/>
          <p:nvPr/>
        </p:nvGrpSpPr>
        <p:grpSpPr>
          <a:xfrm>
            <a:off x="7976477" y="1683299"/>
            <a:ext cx="1284431" cy="2075960"/>
            <a:chOff x="10275688" y="1899137"/>
            <a:chExt cx="1709986" cy="2597403"/>
          </a:xfrm>
        </p:grpSpPr>
        <p:sp>
          <p:nvSpPr>
            <p:cNvPr id="82" name="Rectangle 81">
              <a:extLst>
                <a:ext uri="{FF2B5EF4-FFF2-40B4-BE49-F238E27FC236}">
                  <a16:creationId xmlns:a16="http://schemas.microsoft.com/office/drawing/2014/main" id="{AFB452F1-EA1E-4516-ACA0-A8F4C3CBDA19}"/>
                </a:ext>
              </a:extLst>
            </p:cNvPr>
            <p:cNvSpPr/>
            <p:nvPr/>
          </p:nvSpPr>
          <p:spPr bwMode="auto">
            <a:xfrm>
              <a:off x="10320997" y="1899137"/>
              <a:ext cx="1664677" cy="2597403"/>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3" name="Picture 82">
              <a:extLst>
                <a:ext uri="{FF2B5EF4-FFF2-40B4-BE49-F238E27FC236}">
                  <a16:creationId xmlns:a16="http://schemas.microsoft.com/office/drawing/2014/main" id="{8D7E4B8A-9B8E-45B4-BE9D-7A26A0597D2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p:spPr>
        </p:pic>
        <p:sp>
          <p:nvSpPr>
            <p:cNvPr id="84" name="TextBox 83">
              <a:extLst>
                <a:ext uri="{FF2B5EF4-FFF2-40B4-BE49-F238E27FC236}">
                  <a16:creationId xmlns:a16="http://schemas.microsoft.com/office/drawing/2014/main" id="{2D4ACADA-BCA3-42F7-9644-31D2ACA5B3BB}"/>
                </a:ext>
              </a:extLst>
            </p:cNvPr>
            <p:cNvSpPr txBox="1"/>
            <p:nvPr/>
          </p:nvSpPr>
          <p:spPr>
            <a:xfrm>
              <a:off x="10275688"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AI</a:t>
              </a:r>
            </a:p>
          </p:txBody>
        </p:sp>
      </p:grpSp>
      <p:sp>
        <p:nvSpPr>
          <p:cNvPr id="9" name="Rectangle 8"/>
          <p:cNvSpPr/>
          <p:nvPr/>
        </p:nvSpPr>
        <p:spPr bwMode="auto">
          <a:xfrm>
            <a:off x="9987379" y="2281553"/>
            <a:ext cx="849007" cy="680376"/>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39118" y="2286609"/>
            <a:ext cx="718429" cy="718429"/>
          </a:xfrm>
          <a:prstGeom prst="rect">
            <a:avLst/>
          </a:prstGeom>
        </p:spPr>
      </p:pic>
      <p:sp>
        <p:nvSpPr>
          <p:cNvPr id="63" name="Rectangle 62"/>
          <p:cNvSpPr/>
          <p:nvPr/>
        </p:nvSpPr>
        <p:spPr bwMode="auto">
          <a:xfrm>
            <a:off x="10075803" y="4208109"/>
            <a:ext cx="849007" cy="680376"/>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9603322" y="3284557"/>
            <a:ext cx="849007" cy="680376"/>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152348" y="4225251"/>
            <a:ext cx="663234" cy="663234"/>
          </a:xfrm>
          <a:prstGeom prst="rect">
            <a:avLst/>
          </a:prstGeom>
        </p:spPr>
      </p:pic>
      <p:pic>
        <p:nvPicPr>
          <p:cNvPr id="65" name="Picture 6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066135" y="3204155"/>
            <a:ext cx="797116" cy="797116"/>
          </a:xfrm>
          <a:prstGeom prst="rect">
            <a:avLst/>
          </a:prstGeom>
        </p:spPr>
      </p:pic>
      <p:sp>
        <p:nvSpPr>
          <p:cNvPr id="15" name="Title 14">
            <a:extLst>
              <a:ext uri="{FF2B5EF4-FFF2-40B4-BE49-F238E27FC236}">
                <a16:creationId xmlns:a16="http://schemas.microsoft.com/office/drawing/2014/main" id="{7806228F-6F6B-4DCA-B28E-B2EA70075D47}"/>
              </a:ext>
            </a:extLst>
          </p:cNvPr>
          <p:cNvSpPr>
            <a:spLocks noGrp="1"/>
          </p:cNvSpPr>
          <p:nvPr>
            <p:ph type="title"/>
          </p:nvPr>
        </p:nvSpPr>
        <p:spPr/>
        <p:txBody>
          <a:bodyPr/>
          <a:lstStyle/>
          <a:p>
            <a:r>
              <a:rPr lang="en-US" sz="4800" dirty="0"/>
              <a:t>.NET is a software development platform</a:t>
            </a:r>
            <a:br>
              <a:rPr lang="en-US" sz="4800" dirty="0"/>
            </a:br>
            <a:endParaRPr lang="en-US" dirty="0"/>
          </a:p>
        </p:txBody>
      </p:sp>
    </p:spTree>
    <p:extLst>
      <p:ext uri="{BB962C8B-B14F-4D97-AF65-F5344CB8AC3E}">
        <p14:creationId xmlns:p14="http://schemas.microsoft.com/office/powerpoint/2010/main" val="3157205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250"/>
                                        <p:tgtEl>
                                          <p:spTgt spid="56"/>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250"/>
                                        <p:tgtEl>
                                          <p:spTgt spid="69"/>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250"/>
                                        <p:tgtEl>
                                          <p:spTgt spid="73"/>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fade">
                                      <p:cBhvr>
                                        <p:cTn id="27" dur="250"/>
                                        <p:tgtEl>
                                          <p:spTgt spid="77"/>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fade">
                                      <p:cBhvr>
                                        <p:cTn id="31" dur="25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67E79-3E31-4103-81BE-44D994382D0D}"/>
              </a:ext>
            </a:extLst>
          </p:cNvPr>
          <p:cNvSpPr>
            <a:spLocks noGrp="1"/>
          </p:cNvSpPr>
          <p:nvPr>
            <p:ph type="title"/>
          </p:nvPr>
        </p:nvSpPr>
        <p:spPr/>
        <p:txBody>
          <a:bodyPr/>
          <a:lstStyle/>
          <a:p>
            <a:r>
              <a:rPr lang="en-US" dirty="0"/>
              <a:t>.NET ecosystem momentum</a:t>
            </a:r>
          </a:p>
        </p:txBody>
      </p:sp>
      <p:pic>
        <p:nvPicPr>
          <p:cNvPr id="3" name="Picture 2">
            <a:extLst>
              <a:ext uri="{FF2B5EF4-FFF2-40B4-BE49-F238E27FC236}">
                <a16:creationId xmlns:a16="http://schemas.microsoft.com/office/drawing/2014/main" id="{A5B05137-F479-4609-87B9-31DEC5447921}"/>
              </a:ext>
            </a:extLst>
          </p:cNvPr>
          <p:cNvPicPr>
            <a:picLocks noChangeAspect="1"/>
          </p:cNvPicPr>
          <p:nvPr/>
        </p:nvPicPr>
        <p:blipFill>
          <a:blip r:embed="rId2"/>
          <a:stretch>
            <a:fillRect/>
          </a:stretch>
        </p:blipFill>
        <p:spPr>
          <a:xfrm>
            <a:off x="0" y="1187450"/>
            <a:ext cx="12192000" cy="4483100"/>
          </a:xfrm>
          <a:prstGeom prst="rect">
            <a:avLst/>
          </a:prstGeom>
        </p:spPr>
      </p:pic>
    </p:spTree>
    <p:extLst>
      <p:ext uri="{BB962C8B-B14F-4D97-AF65-F5344CB8AC3E}">
        <p14:creationId xmlns:p14="http://schemas.microsoft.com/office/powerpoint/2010/main" val="315462352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Adoption</a:t>
            </a:r>
          </a:p>
        </p:txBody>
      </p:sp>
      <p:sp>
        <p:nvSpPr>
          <p:cNvPr id="3" name="Text Placeholder 2"/>
          <p:cNvSpPr>
            <a:spLocks noGrp="1"/>
          </p:cNvSpPr>
          <p:nvPr>
            <p:ph type="body" sz="quarter" idx="10"/>
          </p:nvPr>
        </p:nvSpPr>
        <p:spPr/>
        <p:txBody>
          <a:bodyPr/>
          <a:lstStyle/>
          <a:p>
            <a:endParaRPr lang="en-US" dirty="0"/>
          </a:p>
        </p:txBody>
      </p:sp>
      <p:grpSp>
        <p:nvGrpSpPr>
          <p:cNvPr id="4" name="Group 3">
            <a:extLst>
              <a:ext uri="{FF2B5EF4-FFF2-40B4-BE49-F238E27FC236}">
                <a16:creationId xmlns:a16="http://schemas.microsoft.com/office/drawing/2014/main" id="{3CAB9BD6-903C-4F96-9BF4-D1B09A1CA5EB}"/>
              </a:ext>
            </a:extLst>
          </p:cNvPr>
          <p:cNvGrpSpPr/>
          <p:nvPr/>
        </p:nvGrpSpPr>
        <p:grpSpPr>
          <a:xfrm>
            <a:off x="-4256688" y="1136650"/>
            <a:ext cx="3844884" cy="3844884"/>
            <a:chOff x="1360449" y="1962615"/>
            <a:chExt cx="4215161" cy="4215161"/>
          </a:xfrm>
          <a:solidFill>
            <a:schemeClr val="accent1"/>
          </a:solidFill>
        </p:grpSpPr>
        <p:sp>
          <p:nvSpPr>
            <p:cNvPr id="9" name="Oval 8">
              <a:extLst>
                <a:ext uri="{FF2B5EF4-FFF2-40B4-BE49-F238E27FC236}">
                  <a16:creationId xmlns:a16="http://schemas.microsoft.com/office/drawing/2014/main" id="{AE626F2B-A954-4C56-A5B5-AF236888E7CE}"/>
                </a:ext>
              </a:extLst>
            </p:cNvPr>
            <p:cNvSpPr/>
            <p:nvPr/>
          </p:nvSpPr>
          <p:spPr bwMode="auto">
            <a:xfrm>
              <a:off x="1360449" y="1962615"/>
              <a:ext cx="4215161" cy="4215161"/>
            </a:xfrm>
            <a:prstGeom prst="ellipse">
              <a:avLst/>
            </a:prstGeom>
            <a:solidFill>
              <a:srgbClr val="5243DF"/>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32472" fontAlgn="base">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6">
              <a:extLst>
                <a:ext uri="{FF2B5EF4-FFF2-40B4-BE49-F238E27FC236}">
                  <a16:creationId xmlns:a16="http://schemas.microsoft.com/office/drawing/2014/main" id="{DD7AECAB-ECA5-4336-95F4-8B936D3A1A30}"/>
                </a:ext>
              </a:extLst>
            </p:cNvPr>
            <p:cNvSpPr txBox="1"/>
            <p:nvPr/>
          </p:nvSpPr>
          <p:spPr>
            <a:xfrm>
              <a:off x="2018371" y="2698595"/>
              <a:ext cx="2832409" cy="49244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dirty="0">
                  <a:solidFill>
                    <a:schemeClr val="bg1"/>
                  </a:solidFill>
                </a:rPr>
                <a:t>Visual Studio </a:t>
              </a:r>
            </a:p>
          </p:txBody>
        </p:sp>
        <p:sp>
          <p:nvSpPr>
            <p:cNvPr id="11" name="TextBox 7">
              <a:extLst>
                <a:ext uri="{FF2B5EF4-FFF2-40B4-BE49-F238E27FC236}">
                  <a16:creationId xmlns:a16="http://schemas.microsoft.com/office/drawing/2014/main" id="{B1B70FD7-8B44-4406-AC78-85AD0EFCF564}"/>
                </a:ext>
              </a:extLst>
            </p:cNvPr>
            <p:cNvSpPr txBox="1"/>
            <p:nvPr/>
          </p:nvSpPr>
          <p:spPr>
            <a:xfrm>
              <a:off x="1852247" y="3681046"/>
              <a:ext cx="3188677" cy="188953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solidFill>
                    <a:schemeClr val="bg1"/>
                  </a:solidFill>
                </a:rPr>
                <a:t>+1 million new </a:t>
              </a:r>
              <a:r>
                <a:rPr lang="en-US" sz="2800" dirty="0">
                  <a:solidFill>
                    <a:schemeClr val="bg1"/>
                  </a:solidFill>
                </a:rPr>
                <a:t>monthly active .NET developers in last year</a:t>
              </a:r>
            </a:p>
          </p:txBody>
        </p:sp>
      </p:grpSp>
      <p:pic>
        <p:nvPicPr>
          <p:cNvPr id="13" name="Picture 12">
            <a:extLst>
              <a:ext uri="{FF2B5EF4-FFF2-40B4-BE49-F238E27FC236}">
                <a16:creationId xmlns:a16="http://schemas.microsoft.com/office/drawing/2014/main" id="{10B5175F-25D4-4F2C-8481-1E20CDF8D096}"/>
              </a:ext>
            </a:extLst>
          </p:cNvPr>
          <p:cNvPicPr>
            <a:picLocks noChangeAspect="1"/>
          </p:cNvPicPr>
          <p:nvPr/>
        </p:nvPicPr>
        <p:blipFill>
          <a:blip r:embed="rId3"/>
          <a:stretch>
            <a:fillRect/>
          </a:stretch>
        </p:blipFill>
        <p:spPr>
          <a:xfrm>
            <a:off x="0" y="1136650"/>
            <a:ext cx="12192000" cy="4584700"/>
          </a:xfrm>
          <a:prstGeom prst="rect">
            <a:avLst/>
          </a:prstGeom>
        </p:spPr>
      </p:pic>
    </p:spTree>
    <p:extLst>
      <p:ext uri="{BB962C8B-B14F-4D97-AF65-F5344CB8AC3E}">
        <p14:creationId xmlns:p14="http://schemas.microsoft.com/office/powerpoint/2010/main" val="3370044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391390-0684-4310-96D4-983176988D21}"/>
              </a:ext>
            </a:extLst>
          </p:cNvPr>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.NET is Fast. Really Fast!</a:t>
            </a:r>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9717" y="1882865"/>
            <a:ext cx="6472893" cy="2054718"/>
          </a:xfrm>
          <a:prstGeom prst="rect">
            <a:avLst/>
          </a:prstGeom>
        </p:spPr>
      </p:pic>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876" y="1882865"/>
            <a:ext cx="5111495" cy="2177430"/>
          </a:xfrm>
          <a:prstGeom prst="rect">
            <a:avLst/>
          </a:prstGeom>
        </p:spPr>
      </p:pic>
      <p:pic>
        <p:nvPicPr>
          <p:cNvPr id="42" name="Picture 4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876" y="4166824"/>
            <a:ext cx="5062534" cy="1873471"/>
          </a:xfrm>
          <a:prstGeom prst="rect">
            <a:avLst/>
          </a:prstGeom>
        </p:spPr>
      </p:pic>
      <p:pic>
        <p:nvPicPr>
          <p:cNvPr id="43" name="Picture 4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29717" y="4059191"/>
            <a:ext cx="4922472" cy="2388370"/>
          </a:xfrm>
          <a:prstGeom prst="rect">
            <a:avLst/>
          </a:prstGeom>
        </p:spPr>
      </p:pic>
    </p:spTree>
    <p:extLst>
      <p:ext uri="{BB962C8B-B14F-4D97-AF65-F5344CB8AC3E}">
        <p14:creationId xmlns:p14="http://schemas.microsoft.com/office/powerpoint/2010/main" val="2345505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391390-0684-4310-96D4-983176988D21}"/>
              </a:ext>
            </a:extLst>
          </p:cNvPr>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 and is getting even faster</a:t>
            </a:r>
          </a:p>
        </p:txBody>
      </p:sp>
      <p:grpSp>
        <p:nvGrpSpPr>
          <p:cNvPr id="7" name="Group 6"/>
          <p:cNvGrpSpPr/>
          <p:nvPr/>
        </p:nvGrpSpPr>
        <p:grpSpPr>
          <a:xfrm>
            <a:off x="6024718" y="4280704"/>
            <a:ext cx="5504154" cy="2262138"/>
            <a:chOff x="838198" y="2584854"/>
            <a:chExt cx="4788106" cy="1883935"/>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2584854"/>
              <a:ext cx="4746797" cy="1514603"/>
            </a:xfrm>
            <a:prstGeom prst="rect">
              <a:avLst/>
            </a:prstGeom>
          </p:spPr>
        </p:pic>
        <p:sp>
          <p:nvSpPr>
            <p:cNvPr id="9" name="TextBox 8"/>
            <p:cNvSpPr txBox="1"/>
            <p:nvPr/>
          </p:nvSpPr>
          <p:spPr>
            <a:xfrm>
              <a:off x="838198" y="4099457"/>
              <a:ext cx="4788106" cy="369332"/>
            </a:xfrm>
            <a:prstGeom prst="rect">
              <a:avLst/>
            </a:prstGeom>
            <a:noFill/>
          </p:spPr>
          <p:txBody>
            <a:bodyPr wrap="none" rtlCol="0">
              <a:spAutoFit/>
            </a:bodyPr>
            <a:lstStyle/>
            <a:p>
              <a:r>
                <a:rPr lang="sr-Latn-BA" dirty="0"/>
                <a:t>6 minutes, 64 connections, 120.000.000 requests</a:t>
              </a:r>
              <a:endParaRPr lang="en-US" dirty="0"/>
            </a:p>
          </p:txBody>
        </p:sp>
      </p:gr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239" y="1775520"/>
            <a:ext cx="4746644" cy="2256218"/>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4718" y="1431324"/>
            <a:ext cx="5504154" cy="2607231"/>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239" y="4156417"/>
            <a:ext cx="5403221" cy="2470552"/>
          </a:xfrm>
          <a:prstGeom prst="rect">
            <a:avLst/>
          </a:prstGeom>
        </p:spPr>
      </p:pic>
      <p:sp>
        <p:nvSpPr>
          <p:cNvPr id="2" name="Rectangle 1"/>
          <p:cNvSpPr/>
          <p:nvPr/>
        </p:nvSpPr>
        <p:spPr>
          <a:xfrm>
            <a:off x="269239" y="1189176"/>
            <a:ext cx="4907113" cy="461665"/>
          </a:xfrm>
          <a:prstGeom prst="rect">
            <a:avLst/>
          </a:prstGeom>
        </p:spPr>
        <p:txBody>
          <a:bodyPr wrap="none">
            <a:spAutoFit/>
          </a:bodyPr>
          <a:lstStyle/>
          <a:p>
            <a:r>
              <a:rPr lang="en-US" sz="2400" dirty="0">
                <a:hlinkClick r:id="rId7"/>
              </a:rPr>
              <a:t>https://aka.ms/aspnet/benchmarks</a:t>
            </a:r>
            <a:endParaRPr lang="en-US" sz="2400" dirty="0"/>
          </a:p>
        </p:txBody>
      </p:sp>
    </p:spTree>
    <p:extLst>
      <p:ext uri="{BB962C8B-B14F-4D97-AF65-F5344CB8AC3E}">
        <p14:creationId xmlns:p14="http://schemas.microsoft.com/office/powerpoint/2010/main" val="2761367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79C7F9A-BA4B-43D4-ACD7-3E816E444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95" y="-8997"/>
            <a:ext cx="13224095" cy="6858000"/>
          </a:xfrm>
          <a:prstGeom prst="rect">
            <a:avLst/>
          </a:prstGeom>
        </p:spPr>
      </p:pic>
      <p:sp>
        <p:nvSpPr>
          <p:cNvPr id="2" name="Rectangle 1">
            <a:extLst>
              <a:ext uri="{FF2B5EF4-FFF2-40B4-BE49-F238E27FC236}">
                <a16:creationId xmlns:a16="http://schemas.microsoft.com/office/drawing/2014/main" id="{BCA952B1-BC8C-4925-A8B5-F71E0B912A75}"/>
              </a:ext>
            </a:extLst>
          </p:cNvPr>
          <p:cNvSpPr/>
          <p:nvPr/>
        </p:nvSpPr>
        <p:spPr bwMode="auto">
          <a:xfrm>
            <a:off x="-397625" y="-15587"/>
            <a:ext cx="12749645" cy="6889173"/>
          </a:xfrm>
          <a:prstGeom prst="rect">
            <a:avLst/>
          </a:prstGeom>
          <a:solidFill>
            <a:schemeClr val="accent6">
              <a:lumMod val="40000"/>
              <a:lumOff val="6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 name="Title 1">
            <a:extLst>
              <a:ext uri="{FF2B5EF4-FFF2-40B4-BE49-F238E27FC236}">
                <a16:creationId xmlns:a16="http://schemas.microsoft.com/office/drawing/2014/main" id="{2432402B-E46A-4217-B21B-E752953985C2}"/>
              </a:ext>
            </a:extLst>
          </p:cNvPr>
          <p:cNvSpPr txBox="1">
            <a:spLocks/>
          </p:cNvSpPr>
          <p:nvPr/>
        </p:nvSpPr>
        <p:spPr>
          <a:xfrm>
            <a:off x="269241" y="289957"/>
            <a:ext cx="11655840" cy="89953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gradFill>
                  <a:gsLst>
                    <a:gs pos="1250">
                      <a:srgbClr val="101128"/>
                    </a:gs>
                    <a:gs pos="100000">
                      <a:srgbClr val="101128"/>
                    </a:gs>
                  </a:gsLst>
                  <a:lin ang="5400000" scaled="0"/>
                </a:gradFill>
                <a:effectLst/>
                <a:uLnTx/>
                <a:uFillTx/>
                <a:ea typeface="+mn-ea"/>
                <a:cs typeface="Segoe UI" pitchFamily="34" charset="0"/>
              </a:rPr>
              <a:t>.NET is Open Source</a:t>
            </a:r>
          </a:p>
        </p:txBody>
      </p:sp>
      <p:sp>
        <p:nvSpPr>
          <p:cNvPr id="11" name="TextBox 10">
            <a:extLst>
              <a:ext uri="{FF2B5EF4-FFF2-40B4-BE49-F238E27FC236}">
                <a16:creationId xmlns:a16="http://schemas.microsoft.com/office/drawing/2014/main" id="{4663C908-315D-49AD-B743-BCD53B2033A3}"/>
              </a:ext>
            </a:extLst>
          </p:cNvPr>
          <p:cNvSpPr txBox="1"/>
          <p:nvPr/>
        </p:nvSpPr>
        <p:spPr>
          <a:xfrm>
            <a:off x="6196433" y="1489937"/>
            <a:ext cx="5963985" cy="832755"/>
          </a:xfrm>
          <a:prstGeom prst="rect">
            <a:avLst/>
          </a:prstGeom>
          <a:noFill/>
        </p:spPr>
        <p:txBody>
          <a:bodyPr wrap="square" lIns="179285" tIns="143428" rIns="179285" bIns="143428" rtlCol="0">
            <a:spAutoFit/>
          </a:bodyPr>
          <a:lstStyle/>
          <a:p>
            <a:pPr marL="112048" marR="0" lvl="0" indent="-112048" algn="l" defTabSz="914400"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01128"/>
                </a:solidFill>
                <a:effectLst/>
                <a:uLnTx/>
                <a:uFillTx/>
                <a:latin typeface="Calibri"/>
                <a:ea typeface="+mn-ea"/>
                <a:cs typeface="+mn-cs"/>
              </a:rPr>
              <a:t>“Samsung is embracing .NET because it is a completely open source project.” </a:t>
            </a:r>
            <a:r>
              <a:rPr kumimoji="0" lang="en-US" sz="1600" b="0" i="0" u="none" strike="noStrike" kern="1200" cap="none" spc="0" normalizeH="0" baseline="0" noProof="0" dirty="0">
                <a:ln>
                  <a:noFill/>
                </a:ln>
                <a:solidFill>
                  <a:srgbClr val="101128"/>
                </a:solidFill>
                <a:effectLst/>
                <a:uLnTx/>
                <a:uFillTx/>
                <a:latin typeface="Calibri"/>
                <a:ea typeface="+mn-ea"/>
                <a:cs typeface="+mn-cs"/>
              </a:rPr>
              <a:t>— Samsung</a:t>
            </a:r>
            <a:endParaRPr kumimoji="0" lang="en-US" sz="1961" b="0" i="0" u="none" strike="noStrike" kern="1200" cap="none" spc="0" normalizeH="0" baseline="0" noProof="0" dirty="0">
              <a:ln>
                <a:noFill/>
              </a:ln>
              <a:solidFill>
                <a:srgbClr val="101128"/>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E7D49F66-ACA9-4042-9FC7-697CA3841D77}"/>
              </a:ext>
            </a:extLst>
          </p:cNvPr>
          <p:cNvSpPr txBox="1"/>
          <p:nvPr/>
        </p:nvSpPr>
        <p:spPr>
          <a:xfrm>
            <a:off x="6196433" y="2475993"/>
            <a:ext cx="5963985" cy="1375852"/>
          </a:xfrm>
          <a:prstGeom prst="rect">
            <a:avLst/>
          </a:prstGeom>
          <a:noFill/>
        </p:spPr>
        <p:txBody>
          <a:bodyPr wrap="square" lIns="179285" tIns="143428" rIns="179285" bIns="143428" rtlCol="0">
            <a:spAutoFit/>
          </a:bodyPr>
          <a:lstStyle/>
          <a:p>
            <a:pPr marL="112048" marR="0" lvl="0" indent="-112048" algn="l" defTabSz="914400"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01128"/>
                </a:solidFill>
                <a:effectLst/>
                <a:uLnTx/>
                <a:uFillTx/>
                <a:latin typeface="Calibri"/>
                <a:ea typeface="+mn-ea"/>
                <a:cs typeface="+mn-cs"/>
              </a:rPr>
              <a:t>".NET is open source; that allows us to contribute back to it if we have any performance issues which Microsoft review and together we make a better product.“ </a:t>
            </a:r>
            <a:r>
              <a:rPr kumimoji="0" lang="en-US" sz="1568" b="0" i="0" u="none" strike="noStrike" kern="1200" cap="none" spc="0" normalizeH="0" baseline="0" noProof="0" dirty="0">
                <a:ln>
                  <a:noFill/>
                </a:ln>
                <a:solidFill>
                  <a:srgbClr val="101128"/>
                </a:solidFill>
                <a:effectLst/>
                <a:uLnTx/>
                <a:uFillTx/>
                <a:latin typeface="Calibri"/>
                <a:ea typeface="+mn-ea"/>
                <a:cs typeface="+mn-cs"/>
              </a:rPr>
              <a:t>— </a:t>
            </a:r>
            <a:r>
              <a:rPr kumimoji="0" lang="en-US" sz="1568" b="0" i="0" u="none" strike="noStrike" kern="1200" cap="none" spc="0" normalizeH="0" baseline="0" noProof="0" dirty="0" err="1">
                <a:ln>
                  <a:noFill/>
                </a:ln>
                <a:solidFill>
                  <a:srgbClr val="101128"/>
                </a:solidFill>
                <a:effectLst/>
                <a:uLnTx/>
                <a:uFillTx/>
                <a:latin typeface="Calibri"/>
                <a:ea typeface="+mn-ea"/>
                <a:cs typeface="+mn-cs"/>
              </a:rPr>
              <a:t>Illyriad</a:t>
            </a:r>
            <a:r>
              <a:rPr kumimoji="0" lang="en-US" sz="1568" b="0" i="0" u="none" strike="noStrike" kern="1200" cap="none" spc="0" normalizeH="0" baseline="0" noProof="0" dirty="0">
                <a:ln>
                  <a:noFill/>
                </a:ln>
                <a:solidFill>
                  <a:srgbClr val="101128"/>
                </a:solidFill>
                <a:effectLst/>
                <a:uLnTx/>
                <a:uFillTx/>
                <a:latin typeface="Calibri"/>
                <a:ea typeface="+mn-ea"/>
                <a:cs typeface="+mn-cs"/>
              </a:rPr>
              <a:t> Games</a:t>
            </a:r>
          </a:p>
        </p:txBody>
      </p:sp>
      <p:sp>
        <p:nvSpPr>
          <p:cNvPr id="14" name="TextBox 13">
            <a:extLst>
              <a:ext uri="{FF2B5EF4-FFF2-40B4-BE49-F238E27FC236}">
                <a16:creationId xmlns:a16="http://schemas.microsoft.com/office/drawing/2014/main" id="{0B51642F-C480-4FDF-B4BB-3CD171485259}"/>
              </a:ext>
            </a:extLst>
          </p:cNvPr>
          <p:cNvSpPr txBox="1"/>
          <p:nvPr/>
        </p:nvSpPr>
        <p:spPr>
          <a:xfrm>
            <a:off x="1250772" y="6217397"/>
            <a:ext cx="1131328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101128"/>
                </a:solidFill>
                <a:latin typeface="Calibri"/>
              </a:rPr>
              <a:t>1</a:t>
            </a:r>
            <a:r>
              <a:rPr kumimoji="0" lang="en-US" sz="2400" b="0" i="0" u="none" strike="noStrike" kern="1200" cap="none" spc="0" normalizeH="0" baseline="0" noProof="0" dirty="0">
                <a:ln>
                  <a:noFill/>
                </a:ln>
                <a:solidFill>
                  <a:srgbClr val="101128"/>
                </a:solidFill>
                <a:effectLst/>
                <a:uLnTx/>
                <a:uFillTx/>
                <a:latin typeface="Calibri"/>
                <a:ea typeface="+mn-ea"/>
                <a:cs typeface="+mn-cs"/>
              </a:rPr>
              <a:t>6,000+ Community Contributions from </a:t>
            </a:r>
            <a:r>
              <a:rPr lang="en-US" sz="2400" dirty="0">
                <a:solidFill>
                  <a:srgbClr val="101128"/>
                </a:solidFill>
                <a:latin typeface="Calibri"/>
              </a:rPr>
              <a:t>30</a:t>
            </a:r>
            <a:r>
              <a:rPr kumimoji="0" lang="en-US" sz="2400" b="0" i="0" u="none" strike="noStrike" kern="1200" cap="none" spc="0" normalizeH="0" baseline="0" noProof="0" dirty="0">
                <a:ln>
                  <a:noFill/>
                </a:ln>
                <a:solidFill>
                  <a:srgbClr val="101128"/>
                </a:solidFill>
                <a:effectLst/>
                <a:uLnTx/>
                <a:uFillTx/>
                <a:latin typeface="Calibri"/>
                <a:ea typeface="+mn-ea"/>
                <a:cs typeface="+mn-cs"/>
              </a:rPr>
              <a:t>00+ Companies outside Microsoft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101128"/>
              </a:solidFill>
              <a:effectLst/>
              <a:uLnTx/>
              <a:uFillTx/>
              <a:latin typeface="Calibri"/>
              <a:ea typeface="+mn-ea"/>
              <a:cs typeface="+mn-cs"/>
            </a:endParaRPr>
          </a:p>
        </p:txBody>
      </p:sp>
      <p:pic>
        <p:nvPicPr>
          <p:cNvPr id="15" name="Picture 5">
            <a:extLst>
              <a:ext uri="{FF2B5EF4-FFF2-40B4-BE49-F238E27FC236}">
                <a16:creationId xmlns:a16="http://schemas.microsoft.com/office/drawing/2014/main" id="{7273AF13-51A4-447D-91D9-90274E324CE1}"/>
              </a:ext>
            </a:extLst>
          </p:cNvPr>
          <p:cNvPicPr>
            <a:picLocks noChangeAspect="1"/>
          </p:cNvPicPr>
          <p:nvPr/>
        </p:nvPicPr>
        <p:blipFill>
          <a:blip r:embed="rId4">
            <a:extLst>
              <a:ext uri="{BEBA8EAE-BF5A-486C-A8C5-ECC9F3942E4B}">
                <a14:imgProps xmlns:a14="http://schemas.microsoft.com/office/drawing/2010/main">
                  <a14:imgLayer r:embed="rId5">
                    <a14:imgEffect>
                      <a14:saturation sat="76000"/>
                    </a14:imgEffect>
                  </a14:imgLayer>
                </a14:imgProps>
              </a:ext>
            </a:extLst>
          </a:blip>
          <a:stretch>
            <a:fillRect/>
          </a:stretch>
        </p:blipFill>
        <p:spPr>
          <a:xfrm>
            <a:off x="105286" y="1417951"/>
            <a:ext cx="6185024" cy="4624638"/>
          </a:xfrm>
          <a:prstGeom prst="rect">
            <a:avLst/>
          </a:prstGeom>
          <a:noFill/>
        </p:spPr>
      </p:pic>
      <p:sp>
        <p:nvSpPr>
          <p:cNvPr id="3" name="TextBox 2">
            <a:extLst>
              <a:ext uri="{FF2B5EF4-FFF2-40B4-BE49-F238E27FC236}">
                <a16:creationId xmlns:a16="http://schemas.microsoft.com/office/drawing/2014/main" id="{4F8EABDC-2188-4ECA-968F-746D588B01D0}"/>
              </a:ext>
            </a:extLst>
          </p:cNvPr>
          <p:cNvSpPr txBox="1"/>
          <p:nvPr/>
        </p:nvSpPr>
        <p:spPr>
          <a:xfrm>
            <a:off x="1574810" y="1312876"/>
            <a:ext cx="2929135"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Community Accepted PRs</a:t>
            </a:r>
          </a:p>
        </p:txBody>
      </p:sp>
    </p:spTree>
    <p:extLst>
      <p:ext uri="{BB962C8B-B14F-4D97-AF65-F5344CB8AC3E}">
        <p14:creationId xmlns:p14="http://schemas.microsoft.com/office/powerpoint/2010/main" val="41087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CD63B390-724A-477F-8B66-CB6B0E2DB93A}"/>
              </a:ext>
            </a:extLst>
          </p:cNvPr>
          <p:cNvGraphicFramePr/>
          <p:nvPr/>
        </p:nvGraphicFramePr>
        <p:xfrm>
          <a:off x="226806" y="702507"/>
          <a:ext cx="11556320" cy="54052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780FB31E-FA11-4FDD-BC02-A83DD0542C81}"/>
              </a:ext>
            </a:extLst>
          </p:cNvPr>
          <p:cNvSpPr txBox="1"/>
          <p:nvPr/>
        </p:nvSpPr>
        <p:spPr>
          <a:xfrm>
            <a:off x="226806" y="281296"/>
            <a:ext cx="7355004" cy="94138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4705"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.NET Open Source Journey</a:t>
            </a:r>
          </a:p>
        </p:txBody>
      </p:sp>
      <p:sp>
        <p:nvSpPr>
          <p:cNvPr id="7" name="Oval 6">
            <a:extLst>
              <a:ext uri="{FF2B5EF4-FFF2-40B4-BE49-F238E27FC236}">
                <a16:creationId xmlns:a16="http://schemas.microsoft.com/office/drawing/2014/main" id="{9DB6C5AE-7C39-4888-A969-6E159FA1458A}"/>
              </a:ext>
            </a:extLst>
          </p:cNvPr>
          <p:cNvSpPr/>
          <p:nvPr/>
        </p:nvSpPr>
        <p:spPr>
          <a:xfrm>
            <a:off x="8229829" y="1232081"/>
            <a:ext cx="897626" cy="897626"/>
          </a:xfrm>
          <a:prstGeom prst="ellipse">
            <a:avLst/>
          </a:prstGeom>
          <a:solidFill>
            <a:srgbClr val="7030A0"/>
          </a:solidFill>
        </p:spPr>
        <p:style>
          <a:lnRef idx="3">
            <a:schemeClr val="lt1"/>
          </a:lnRef>
          <a:fillRef idx="1">
            <a:schemeClr val="accent6"/>
          </a:fillRef>
          <a:effectRef idx="1">
            <a:schemeClr val="accent6"/>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.NET</a:t>
            </a:r>
          </a:p>
        </p:txBody>
      </p:sp>
      <p:grpSp>
        <p:nvGrpSpPr>
          <p:cNvPr id="8" name="Group 7">
            <a:extLst>
              <a:ext uri="{FF2B5EF4-FFF2-40B4-BE49-F238E27FC236}">
                <a16:creationId xmlns:a16="http://schemas.microsoft.com/office/drawing/2014/main" id="{9CF0CA25-DD5C-41A6-B9AA-83D77EDAE165}"/>
              </a:ext>
            </a:extLst>
          </p:cNvPr>
          <p:cNvGrpSpPr/>
          <p:nvPr/>
        </p:nvGrpSpPr>
        <p:grpSpPr>
          <a:xfrm>
            <a:off x="8229829" y="1100635"/>
            <a:ext cx="4751431" cy="1197670"/>
            <a:chOff x="6969987" y="1729605"/>
            <a:chExt cx="4846707" cy="1221686"/>
          </a:xfrm>
        </p:grpSpPr>
        <p:sp>
          <p:nvSpPr>
            <p:cNvPr id="9" name="Rectangle 8">
              <a:extLst>
                <a:ext uri="{FF2B5EF4-FFF2-40B4-BE49-F238E27FC236}">
                  <a16:creationId xmlns:a16="http://schemas.microsoft.com/office/drawing/2014/main" id="{84D8F140-EBE9-4B23-A80F-7AE65FA5B665}"/>
                </a:ext>
              </a:extLst>
            </p:cNvPr>
            <p:cNvSpPr/>
            <p:nvPr/>
          </p:nvSpPr>
          <p:spPr>
            <a:xfrm>
              <a:off x="6969987" y="1729605"/>
              <a:ext cx="4190076" cy="76730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 name="TextBox 9">
              <a:extLst>
                <a:ext uri="{FF2B5EF4-FFF2-40B4-BE49-F238E27FC236}">
                  <a16:creationId xmlns:a16="http://schemas.microsoft.com/office/drawing/2014/main" id="{3B7C323F-AFC8-4DBE-A46C-2C54DABB8702}"/>
                </a:ext>
              </a:extLst>
            </p:cNvPr>
            <p:cNvSpPr txBox="1"/>
            <p:nvPr/>
          </p:nvSpPr>
          <p:spPr>
            <a:xfrm>
              <a:off x="7626618" y="2183984"/>
              <a:ext cx="4190076" cy="76730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62628" tIns="0" rIns="0" bIns="0" numCol="1" spcCol="1270" anchor="t" anchorCtr="0">
              <a:noAutofit/>
            </a:bodyPr>
            <a:lstStyle/>
            <a:p>
              <a:pPr marL="0" marR="0" lvl="0" indent="0" algn="l" defTabSz="784338" rtl="0" eaLnBrk="1" fontAlgn="auto" latinLnBrk="0" hangingPunct="1">
                <a:lnSpc>
                  <a:spcPct val="90000"/>
                </a:lnSpc>
                <a:spcBef>
                  <a:spcPct val="0"/>
                </a:spcBef>
                <a:spcAft>
                  <a:spcPct val="35000"/>
                </a:spcAft>
                <a:buClrTx/>
                <a:buSzTx/>
                <a:buFontTx/>
                <a:buNone/>
                <a:tabLst/>
                <a:defRPr/>
              </a:pPr>
              <a:r>
                <a:rPr kumimoji="0" lang="en-US" sz="1765" b="1" i="0" u="none" strike="noStrike" kern="1200" cap="none" spc="0" normalizeH="0" baseline="0" noProof="0" dirty="0">
                  <a:ln>
                    <a:noFill/>
                  </a:ln>
                  <a:solidFill>
                    <a:srgbClr val="505050">
                      <a:hueOff val="0"/>
                      <a:satOff val="0"/>
                      <a:lumOff val="0"/>
                      <a:alphaOff val="0"/>
                    </a:srgbClr>
                  </a:solidFill>
                  <a:effectLst/>
                  <a:uLnTx/>
                  <a:uFillTx/>
                  <a:latin typeface="Segoe UI"/>
                  <a:ea typeface="+mn-ea"/>
                  <a:cs typeface="+mn-cs"/>
                </a:rPr>
                <a:t>Aug 2017- .NET Core 2</a:t>
              </a:r>
            </a:p>
          </p:txBody>
        </p:sp>
      </p:grpSp>
      <p:pic>
        <p:nvPicPr>
          <p:cNvPr id="11" name="Picture 10">
            <a:extLst>
              <a:ext uri="{FF2B5EF4-FFF2-40B4-BE49-F238E27FC236}">
                <a16:creationId xmlns:a16="http://schemas.microsoft.com/office/drawing/2014/main" id="{B2AB1A76-79DF-4785-9519-5964F8E18851}"/>
              </a:ext>
            </a:extLst>
          </p:cNvPr>
          <p:cNvPicPr>
            <a:picLocks noChangeAspect="1"/>
          </p:cNvPicPr>
          <p:nvPr/>
        </p:nvPicPr>
        <p:blipFill>
          <a:blip r:embed="rId8"/>
          <a:stretch>
            <a:fillRect/>
          </a:stretch>
        </p:blipFill>
        <p:spPr>
          <a:xfrm>
            <a:off x="4102465" y="2871035"/>
            <a:ext cx="832395" cy="794689"/>
          </a:xfrm>
          <a:prstGeom prst="rect">
            <a:avLst/>
          </a:prstGeom>
        </p:spPr>
      </p:pic>
      <p:sp>
        <p:nvSpPr>
          <p:cNvPr id="14" name="Oval 13">
            <a:extLst>
              <a:ext uri="{FF2B5EF4-FFF2-40B4-BE49-F238E27FC236}">
                <a16:creationId xmlns:a16="http://schemas.microsoft.com/office/drawing/2014/main" id="{1D84704B-6951-41A7-A82E-20E8AE73B860}"/>
              </a:ext>
            </a:extLst>
          </p:cNvPr>
          <p:cNvSpPr/>
          <p:nvPr/>
        </p:nvSpPr>
        <p:spPr>
          <a:xfrm>
            <a:off x="6708585" y="1881751"/>
            <a:ext cx="670912" cy="670912"/>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15" name="TextBox 14">
            <a:extLst>
              <a:ext uri="{FF2B5EF4-FFF2-40B4-BE49-F238E27FC236}">
                <a16:creationId xmlns:a16="http://schemas.microsoft.com/office/drawing/2014/main" id="{878EE732-8F6E-4530-B186-0DB945052FAB}"/>
              </a:ext>
            </a:extLst>
          </p:cNvPr>
          <p:cNvSpPr txBox="1"/>
          <p:nvPr/>
        </p:nvSpPr>
        <p:spPr>
          <a:xfrm>
            <a:off x="7118554" y="2538618"/>
            <a:ext cx="4709526" cy="75222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62628" tIns="0" rIns="0" bIns="0" numCol="1" spcCol="1270" anchor="t" anchorCtr="0">
            <a:noAutofit/>
          </a:bodyPr>
          <a:lstStyle/>
          <a:p>
            <a:pPr marL="0" marR="0" lvl="0" indent="0" algn="l" defTabSz="784338" rtl="0" eaLnBrk="1" fontAlgn="auto" latinLnBrk="0" hangingPunct="1">
              <a:lnSpc>
                <a:spcPct val="90000"/>
              </a:lnSpc>
              <a:spcBef>
                <a:spcPct val="0"/>
              </a:spcBef>
              <a:spcAft>
                <a:spcPct val="35000"/>
              </a:spcAft>
              <a:buClrTx/>
              <a:buSzTx/>
              <a:buFontTx/>
              <a:buNone/>
              <a:tabLst/>
              <a:defRPr/>
            </a:pPr>
            <a:r>
              <a:rPr kumimoji="0" lang="en-US" sz="1800" b="1" i="0" u="none" strike="noStrike" kern="1200" cap="none" spc="0" normalizeH="0" baseline="0" noProof="0" dirty="0">
                <a:ln>
                  <a:noFill/>
                </a:ln>
                <a:solidFill>
                  <a:srgbClr val="505050">
                    <a:hueOff val="0"/>
                    <a:satOff val="0"/>
                    <a:lumOff val="0"/>
                    <a:alphaOff val="0"/>
                  </a:srgbClr>
                </a:solidFill>
                <a:effectLst/>
                <a:uLnTx/>
                <a:uFillTx/>
                <a:latin typeface="Segoe UI"/>
                <a:ea typeface="+mn-ea"/>
                <a:cs typeface="+mn-cs"/>
              </a:rPr>
              <a:t>2016-</a:t>
            </a:r>
            <a:r>
              <a:rPr kumimoji="0" lang="en-US" sz="1800" b="0" i="0" u="none" strike="noStrike" kern="1200" cap="none" spc="0" normalizeH="0" baseline="0" noProof="0" dirty="0">
                <a:ln>
                  <a:noFill/>
                </a:ln>
                <a:solidFill>
                  <a:srgbClr val="505050">
                    <a:hueOff val="0"/>
                    <a:satOff val="0"/>
                    <a:lumOff val="0"/>
                    <a:alphaOff val="0"/>
                  </a:srgbClr>
                </a:solidFill>
                <a:effectLst/>
                <a:uLnTx/>
                <a:uFillTx/>
                <a:latin typeface="Segoe UI"/>
                <a:ea typeface="+mn-ea"/>
                <a:cs typeface="+mn-cs"/>
              </a:rPr>
              <a:t> Mono project joins .NET Foundation</a:t>
            </a:r>
          </a:p>
        </p:txBody>
      </p:sp>
      <p:pic>
        <p:nvPicPr>
          <p:cNvPr id="17" name="Picture 16">
            <a:extLst>
              <a:ext uri="{FF2B5EF4-FFF2-40B4-BE49-F238E27FC236}">
                <a16:creationId xmlns:a16="http://schemas.microsoft.com/office/drawing/2014/main" id="{61658544-51AF-48C4-85CB-8B7EF4040BEE}"/>
              </a:ext>
            </a:extLst>
          </p:cNvPr>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861585" y="1996378"/>
            <a:ext cx="405428" cy="483812"/>
          </a:xfrm>
          <a:prstGeom prst="rect">
            <a:avLst/>
          </a:prstGeom>
        </p:spPr>
      </p:pic>
    </p:spTree>
    <p:extLst>
      <p:ext uri="{BB962C8B-B14F-4D97-AF65-F5344CB8AC3E}">
        <p14:creationId xmlns:p14="http://schemas.microsoft.com/office/powerpoint/2010/main" val="711372276"/>
      </p:ext>
    </p:extLst>
  </p:cSld>
  <p:clrMapOvr>
    <a:masterClrMapping/>
  </p:clrMapOvr>
  <p:transition>
    <p:fade/>
  </p:transition>
</p:sld>
</file>

<file path=ppt/theme/theme1.xml><?xml version="1.0" encoding="utf-8"?>
<a:theme xmlns:a="http://schemas.openxmlformats.org/drawingml/2006/main" name="1_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0" ma:contentTypeDescription="Create a new document." ma:contentTypeScope="" ma:versionID="e1162cc15dbfb914ec52a789942caef8">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158813283217a5160f6383901b0d05a5"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45A321A-8CE3-45D5-9A72-BB0D8FA29E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23E43D6-DB2F-4C33-A8C8-D28F777A5DE7}">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microsoft.com/sharepoint/v3"/>
    <ds:schemaRef ds:uri="http://schemas.openxmlformats.org/package/2006/metadata/core-properties"/>
    <ds:schemaRef ds:uri="http://purl.org/dc/terms/"/>
    <ds:schemaRef ds:uri="11245976-3b4d-4794-a754-317688483df2"/>
    <ds:schemaRef ds:uri="569b343d-e775-480b-9b2b-6a6986deb9b0"/>
    <ds:schemaRef ds:uri="http://www.w3.org/XML/1998/namespace"/>
    <ds:schemaRef ds:uri="http://purl.org/dc/dcmitype/"/>
  </ds:schemaRefs>
</ds:datastoreItem>
</file>

<file path=customXml/itemProps3.xml><?xml version="1.0" encoding="utf-8"?>
<ds:datastoreItem xmlns:ds="http://schemas.openxmlformats.org/officeDocument/2006/customXml" ds:itemID="{093821A7-5528-48BE-BD00-067FBFDD28D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DotnetTeam_PresentationTemplate</Template>
  <TotalTime>7168</TotalTime>
  <Words>1963</Words>
  <Application>Microsoft Office PowerPoint</Application>
  <PresentationFormat>Widescreen</PresentationFormat>
  <Paragraphs>274</Paragraphs>
  <Slides>24</Slides>
  <Notes>12</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Consolas</vt:lpstr>
      <vt:lpstr>Segoe UI</vt:lpstr>
      <vt:lpstr>Segoe UI Light</vt:lpstr>
      <vt:lpstr>Segoe UI Semibold</vt:lpstr>
      <vt:lpstr>Wingdings</vt:lpstr>
      <vt:lpstr>1_Dotnet_Template</vt:lpstr>
      <vt:lpstr>PowerPoint Presentation</vt:lpstr>
      <vt:lpstr>PowerPoint Presentation</vt:lpstr>
      <vt:lpstr>.NET is a software development platform </vt:lpstr>
      <vt:lpstr>.NET ecosystem momentum</vt:lpstr>
      <vt:lpstr>Adoption</vt:lpstr>
      <vt:lpstr>.NET is Fast. Really Fast!</vt:lpstr>
      <vt:lpstr>… and is getting even faster</vt:lpstr>
      <vt:lpstr>PowerPoint Presentation</vt:lpstr>
      <vt:lpstr>PowerPoint Presentation</vt:lpstr>
      <vt:lpstr>Make it easier with some free tools www.VisualStudio.com </vt:lpstr>
      <vt:lpstr>The .NET Roadmap</vt:lpstr>
      <vt:lpstr>The .NET Roadmap</vt:lpstr>
      <vt:lpstr>The .NET Roadmap</vt:lpstr>
      <vt:lpstr>.NET 5 to .NET 6 “wave”</vt:lpstr>
      <vt:lpstr>PowerPoint Presentation</vt:lpstr>
      <vt:lpstr>.NET - a unified platform</vt:lpstr>
      <vt:lpstr>.NET Schedule</vt:lpstr>
      <vt:lpstr>Cloud native investments</vt:lpstr>
      <vt:lpstr>Learn more</vt:lpstr>
      <vt:lpstr>Learn how to program with C#</vt:lpstr>
      <vt:lpstr>Learn? Microsoft Learn</vt:lpstr>
      <vt:lpstr>PowerPoint Presentation</vt:lpstr>
      <vt:lpstr>PowerPoint Presentation</vt:lpstr>
      <vt:lpstr>Thanks!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Joanna Lamch</cp:lastModifiedBy>
  <cp:revision>101</cp:revision>
  <cp:lastPrinted>2018-03-26T22:33:58Z</cp:lastPrinted>
  <dcterms:created xsi:type="dcterms:W3CDTF">2018-01-09T22:22:16Z</dcterms:created>
  <dcterms:modified xsi:type="dcterms:W3CDTF">2020-07-06T20:59:55Z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0x01010022F88B0CCF1BBA489747F146E6B5E06D</vt:lpwstr>
  </property>
  <property fmtid="{D5CDD505-2E9C-101B-9397-08002B2CF9AE}" pid="3" name="MSIP_Label_87ba5c36-b7cf-4793-bbc2-bd5b3a9f95ca_Enabled">
    <vt:lpwstr>True</vt:lpwstr>
  </property>
  <property fmtid="{D5CDD505-2E9C-101B-9397-08002B2CF9AE}" pid="4" name="MSIP_Label_87ba5c36-b7cf-4793-bbc2-bd5b3a9f95ca_SiteId">
    <vt:lpwstr>72f988bf-86f1-41af-91ab-2d7cd011db47</vt:lpwstr>
  </property>
  <property fmtid="{D5CDD505-2E9C-101B-9397-08002B2CF9AE}" pid="5" name="MSIP_Label_87ba5c36-b7cf-4793-bbc2-bd5b3a9f95ca_Owner">
    <vt:lpwstr>bethma@microsoft.com</vt:lpwstr>
  </property>
  <property fmtid="{D5CDD505-2E9C-101B-9397-08002B2CF9AE}" pid="6" name="MSIP_Label_87ba5c36-b7cf-4793-bbc2-bd5b3a9f95ca_SetDate">
    <vt:lpwstr>2018-03-20T23:54:01.5151036Z</vt:lpwstr>
  </property>
  <property fmtid="{D5CDD505-2E9C-101B-9397-08002B2CF9AE}" pid="7" name="MSIP_Label_87ba5c36-b7cf-4793-bbc2-bd5b3a9f95ca_Name">
    <vt:lpwstr>Non-Business</vt:lpwstr>
  </property>
  <property fmtid="{D5CDD505-2E9C-101B-9397-08002B2CF9AE}" pid="8" name="MSIP_Label_87ba5c36-b7cf-4793-bbc2-bd5b3a9f95ca_Application">
    <vt:lpwstr>Microsoft Azure Information Protection</vt:lpwstr>
  </property>
  <property fmtid="{D5CDD505-2E9C-101B-9397-08002B2CF9AE}" pid="9" name="MSIP_Label_87ba5c36-b7cf-4793-bbc2-bd5b3a9f95ca_Extended_MSFT_Method">
    <vt:lpwstr>Manual</vt:lpwstr>
  </property>
  <property fmtid="{D5CDD505-2E9C-101B-9397-08002B2CF9AE}" pid="10" name="Sensitivity">
    <vt:lpwstr>Non-Business</vt:lpwstr>
  </property>
</Properties>
</file>